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7010400" cy="9296400"/>
  <p:embeddedFontLst>
    <p:embeddedFont>
      <p:font typeface="Caveat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Cave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Cavea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38341" cy="465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89" y="1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29630"/>
            <a:ext cx="3038341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Voorstellen: decaan, biologie docente.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Decaan: begeleiding van de studiekeuze en, daaraan voorafgaand: de profielkeuze.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Fijn dat jullie kijken vanavond want deze avond gaat over keuzemogelijkheden die </a:t>
            </a:r>
            <a:r>
              <a:rPr b="1" lang="nl-NL"/>
              <a:t>invloed </a:t>
            </a:r>
            <a:r>
              <a:rPr lang="nl-NL"/>
              <a:t>hebben op jouw </a:t>
            </a:r>
            <a:r>
              <a:rPr b="1" lang="nl-NL"/>
              <a:t>toekomst</a:t>
            </a:r>
            <a:r>
              <a:rPr lang="nl-NL"/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Dit klinkt een </a:t>
            </a:r>
            <a:r>
              <a:rPr b="1" lang="nl-NL"/>
              <a:t>beetje zwaar</a:t>
            </a:r>
            <a:r>
              <a:rPr lang="nl-NL"/>
              <a:t>, maar keuzes die je nu maakt</a:t>
            </a:r>
            <a:r>
              <a:rPr b="1" lang="nl-NL"/>
              <a:t> openen straks deuren</a:t>
            </a:r>
            <a:r>
              <a:rPr lang="nl-NL"/>
              <a:t> naar…. vervolgopleidingen, beroepen, de toekomst!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En diezelfde keuzes </a:t>
            </a:r>
            <a:r>
              <a:rPr b="1" lang="nl-NL"/>
              <a:t>sluiten </a:t>
            </a:r>
            <a:r>
              <a:rPr lang="nl-NL"/>
              <a:t>ook bepaalde richtingen </a:t>
            </a:r>
            <a:r>
              <a:rPr b="1" lang="nl-NL"/>
              <a:t>af</a:t>
            </a:r>
            <a:r>
              <a:rPr lang="nl-NL"/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Zo gaat dat met keuzes en dat is helemaal niet erg, als je dat maar </a:t>
            </a:r>
            <a:r>
              <a:rPr b="1" lang="nl-NL"/>
              <a:t>bewust </a:t>
            </a:r>
            <a:r>
              <a:rPr lang="nl-NL"/>
              <a:t>en </a:t>
            </a:r>
            <a:r>
              <a:rPr b="1" lang="nl-NL"/>
              <a:t>serieus </a:t>
            </a:r>
            <a:r>
              <a:rPr lang="nl-NL"/>
              <a:t>doet en er goed over praat met anderen.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En daarom is het ook heel goed dat je ouders er vanavond bij zijn!</a:t>
            </a:r>
            <a:endParaRPr/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b4077fca7_0_0:notes"/>
          <p:cNvSpPr/>
          <p:nvPr>
            <p:ph idx="2" type="sldImg"/>
          </p:nvPr>
        </p:nvSpPr>
        <p:spPr>
          <a:xfrm>
            <a:off x="1182688" y="698500"/>
            <a:ext cx="4646700" cy="348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ab4077fca7_0_0:notes"/>
          <p:cNvSpPr txBox="1"/>
          <p:nvPr>
            <p:ph idx="1" type="body"/>
          </p:nvPr>
        </p:nvSpPr>
        <p:spPr>
          <a:xfrm>
            <a:off x="701541" y="4415565"/>
            <a:ext cx="56073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ab4077fca7_0_0:notes"/>
          <p:cNvSpPr txBox="1"/>
          <p:nvPr>
            <p:ph idx="12" type="sldNum"/>
          </p:nvPr>
        </p:nvSpPr>
        <p:spPr>
          <a:xfrm>
            <a:off x="3970389" y="8829630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7b991b3a0_1_0:notes"/>
          <p:cNvSpPr/>
          <p:nvPr>
            <p:ph idx="2" type="sldImg"/>
          </p:nvPr>
        </p:nvSpPr>
        <p:spPr>
          <a:xfrm>
            <a:off x="1182688" y="698500"/>
            <a:ext cx="4646700" cy="348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47b991b3a0_1_0:notes"/>
          <p:cNvSpPr txBox="1"/>
          <p:nvPr>
            <p:ph idx="1" type="body"/>
          </p:nvPr>
        </p:nvSpPr>
        <p:spPr>
          <a:xfrm>
            <a:off x="701541" y="4415565"/>
            <a:ext cx="56073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47b991b3a0_1_0:notes"/>
          <p:cNvSpPr txBox="1"/>
          <p:nvPr>
            <p:ph idx="12" type="sldNum"/>
          </p:nvPr>
        </p:nvSpPr>
        <p:spPr>
          <a:xfrm>
            <a:off x="3970389" y="8829630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8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0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22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3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4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5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/>
              <a:t>MENTI 3: </a:t>
            </a:r>
            <a:r>
              <a:rPr lang="nl-NL"/>
              <a:t>Hoe kunnen je ouders jou het beste begeleiden in deze keuze?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5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20f37e789_0_139:notes"/>
          <p:cNvSpPr/>
          <p:nvPr>
            <p:ph idx="2" type="sldImg"/>
          </p:nvPr>
        </p:nvSpPr>
        <p:spPr>
          <a:xfrm>
            <a:off x="1182688" y="698500"/>
            <a:ext cx="4646700" cy="348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a20f37e789_0_139:notes"/>
          <p:cNvSpPr txBox="1"/>
          <p:nvPr>
            <p:ph idx="1" type="body"/>
          </p:nvPr>
        </p:nvSpPr>
        <p:spPr>
          <a:xfrm>
            <a:off x="701541" y="4415565"/>
            <a:ext cx="56073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a20f37e789_0_139:notes"/>
          <p:cNvSpPr txBox="1"/>
          <p:nvPr>
            <p:ph idx="12" type="sldNum"/>
          </p:nvPr>
        </p:nvSpPr>
        <p:spPr>
          <a:xfrm>
            <a:off x="3970389" y="8829630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26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7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7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klas 1 t/m 3: alle vakken </a:t>
            </a:r>
            <a:r>
              <a:rPr b="1" lang="nl-NL"/>
              <a:t>gezamenlijk</a:t>
            </a:r>
            <a:r>
              <a:rPr lang="nl-NL"/>
              <a:t>, </a:t>
            </a:r>
            <a:br>
              <a:rPr lang="nl-NL"/>
            </a:br>
            <a:r>
              <a:rPr lang="nl-NL"/>
              <a:t>Bovenbouw: </a:t>
            </a:r>
            <a:r>
              <a:rPr b="1" lang="nl-NL"/>
              <a:t>clusters</a:t>
            </a:r>
            <a:r>
              <a:rPr lang="nl-NL"/>
              <a:t>, nog enkele vakken met een vaste klas. </a:t>
            </a:r>
            <a:br>
              <a:rPr lang="nl-NL"/>
            </a:br>
            <a:r>
              <a:rPr lang="nl-NL"/>
              <a:t>Je vakkenpakket is afgestemd op </a:t>
            </a:r>
            <a:r>
              <a:rPr b="1" lang="nl-NL"/>
              <a:t>interesses </a:t>
            </a:r>
            <a:r>
              <a:rPr lang="nl-NL"/>
              <a:t>en </a:t>
            </a:r>
            <a:r>
              <a:rPr b="1" lang="nl-NL"/>
              <a:t>capaciteiten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/>
              <a:t>Klinkt </a:t>
            </a:r>
            <a:r>
              <a:rPr lang="nl-NL"/>
              <a:t>gunstig: je kunt vakken laten vallen! Nooit meer zoveel vakken als nu in klas 3. </a:t>
            </a:r>
            <a:br>
              <a:rPr lang="nl-NL"/>
            </a:br>
            <a:r>
              <a:rPr lang="nl-NL"/>
              <a:t>Maar, je kunt je voorstellen dat je op die vakken die je kiest wel </a:t>
            </a:r>
            <a:r>
              <a:rPr b="1" lang="nl-NL"/>
              <a:t>dieper </a:t>
            </a:r>
            <a:r>
              <a:rPr lang="nl-NL"/>
              <a:t>in gaat!</a:t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82688" y="698500"/>
            <a:ext cx="4646612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701541" y="4415565"/>
            <a:ext cx="5607318" cy="41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:notes"/>
          <p:cNvSpPr txBox="1"/>
          <p:nvPr>
            <p:ph idx="12" type="sldNum"/>
          </p:nvPr>
        </p:nvSpPr>
        <p:spPr>
          <a:xfrm>
            <a:off x="3970389" y="8829630"/>
            <a:ext cx="3038340" cy="465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hyperlink" Target="https://www.youtube.com/watch?v=o7TPWg8Ndv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hyperlink" Target="https://nl.wikipedia.org/wiki/Romeins_aquaduct#/media/File:Pont_du_gard.jpg" TargetMode="External"/><Relationship Id="rId6" Type="http://schemas.openxmlformats.org/officeDocument/2006/relationships/hyperlink" Target="https://www.youtube.com/watch?v=qfqQWcK-xw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hyperlink" Target="https://www.wolfert.nl/lyceum/wp-content/uploads/sites/3/2019/12/Vakken-Bovenbouw-Decanaat-HAVO_2019-2020_.pdf" TargetMode="External"/><Relationship Id="rId5" Type="http://schemas.openxmlformats.org/officeDocument/2006/relationships/hyperlink" Target="https://www.wolfert.nl/lyceum/wp-content/uploads/sites/3/2019/12/Vakken-Bovenbouw-Decanaat-HAVO_2019-2020_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hyperlink" Target="https://www.wolfert.nl/lyceum/schoolinfo/profiel-en-studiekeuze/#tab-id-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hyperlink" Target="http://www.google.nl/url?sa=i&amp;rct=j&amp;q=&amp;esrc=s&amp;frm=1&amp;source=images&amp;cd=&amp;cad=rja&amp;docid=nBYLnkf6hUlUOM&amp;tbnid=cxRBn3BS5talDM:&amp;ved=0CAUQjRw&amp;url=http://mrnamelessit.deviantart.com/art/Post-It-Note-203022375&amp;ei=Gu5CUumTCuGc0QWuroCgBw&amp;bvm=bv.53077864,d.bGE&amp;psig=AFQjCNGiHXYM9_-hA6MCBJEguVemQFi22w&amp;ust=1380204420583602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www.google.nl/url?sa=i&amp;rct=j&amp;q=&amp;esrc=s&amp;frm=1&amp;source=images&amp;cd=&amp;cad=rja&amp;docid=PMdBtXmvZUdgmM&amp;tbnid=EvVnQ_YWvDo-mM:&amp;ved=0CAUQjRw&amp;url=http://www.detooropmavo.nl/website/vakkenpakketten.html&amp;ei=T9eDUrL5D8-Lswb-hYHIBQ&amp;bvm=bv.56343320,d.Yms&amp;psig=AFQjCNGS-Xza384euENa1jNcOs0gsDGoSA&amp;ust=1384458442043447" TargetMode="External"/><Relationship Id="rId5" Type="http://schemas.openxmlformats.org/officeDocument/2006/relationships/hyperlink" Target="http://www.google.nl/url?sa=i&amp;rct=j&amp;q=&amp;esrc=s&amp;frm=1&amp;source=images&amp;cd=&amp;cad=rja&amp;docid=PMdBtXmvZUdgmM&amp;tbnid=EvVnQ_YWvDo-mM:&amp;ved=0CAUQjRw&amp;url=http://www.detooropmavo.nl/website/vakkenpakketten.html&amp;ei=T9eDUrL5D8-Lswb-hYHIBQ&amp;bvm=bv.56343320,d.Yms&amp;psig=AFQjCNGS-Xza384euENa1jNcOs0gsDGoSA&amp;ust=1384458442043447" TargetMode="External"/><Relationship Id="rId6" Type="http://schemas.openxmlformats.org/officeDocument/2006/relationships/hyperlink" Target="http://www.google.nl/url?sa=i&amp;rct=j&amp;q=&amp;esrc=s&amp;frm=1&amp;source=images&amp;cd=&amp;cad=rja&amp;docid=PMdBtXmvZUdgmM&amp;tbnid=EvVnQ_YWvDo-mM:&amp;ved=0CAUQjRw&amp;url=http://www.detooropmavo.nl/website/vakkenpakketten.html&amp;ei=T9eDUrL5D8-Lswb-hYHIBQ&amp;bvm=bv.56343320,d.Yms&amp;psig=AFQjCNGS-Xza384euENa1jNcOs0gsDGoSA&amp;ust=1384458442043447" TargetMode="External"/><Relationship Id="rId7" Type="http://schemas.openxmlformats.org/officeDocument/2006/relationships/hyperlink" Target="http://www.google.nl/url?sa=i&amp;rct=j&amp;q=&amp;esrc=s&amp;frm=1&amp;source=images&amp;cd=&amp;cad=rja&amp;docid=PMdBtXmvZUdgmM&amp;tbnid=EvVnQ_YWvDo-mM:&amp;ved=0CAUQjRw&amp;url=http://www.detooropmavo.nl/website/vakkenpakketten.html&amp;ei=T9eDUrL5D8-Lswb-hYHIBQ&amp;bvm=bv.56343320,d.Yms&amp;psig=AFQjCNGS-Xza384euENa1jNcOs0gsDGoSA&amp;ust=1384458442043447" TargetMode="External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hyperlink" Target="https://docs.google.com/document/d/1CLYMQQXpCFSs1QIrKQFEpCL_ZR20nhWGOZxfACc8sGk/edit" TargetMode="External"/><Relationship Id="rId6" Type="http://schemas.openxmlformats.org/officeDocument/2006/relationships/hyperlink" Target="https://docs.google.com/presentation/d/1rRCW5wY_ah3gKWRqHFAN2rvcfDRFAziM4dwUUxL3sj8/edit#slide=id.p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6354763"/>
            <a:ext cx="91440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4463" y="2132855"/>
            <a:ext cx="87852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</a:t>
            </a:r>
            <a:b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profielkeuze en bovenbouw</a:t>
            </a:r>
            <a:endParaRPr b="1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74171" y="3752713"/>
            <a:ext cx="72723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 </a:t>
            </a:r>
            <a:r>
              <a:rPr lang="nl-NL" sz="2400">
                <a:solidFill>
                  <a:schemeClr val="dk1"/>
                </a:solidFill>
              </a:rPr>
              <a:t>3 havo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venividididici.files.wordpress.com/2011/11/questionmarkggpht-com.jpg"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719" y="3645024"/>
            <a:ext cx="2319353" cy="309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ert logo.JPG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3105264"/>
            <a:ext cx="3585240" cy="2691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15" name="Google Shape;215;p22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0" y="1642423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ECONOMIE EN MAATSCHAPPIJ (E&amp;M)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18" name="Google Shape;2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/>
          <p:nvPr/>
        </p:nvSpPr>
        <p:spPr>
          <a:xfrm>
            <a:off x="6445200" y="2259423"/>
            <a:ext cx="2490600" cy="712800"/>
          </a:xfrm>
          <a:prstGeom prst="roundRect">
            <a:avLst>
              <a:gd fmla="val 16667" name="adj"/>
            </a:avLst>
          </a:prstGeom>
          <a:solidFill>
            <a:srgbClr val="A5A5A5">
              <a:alpha val="32156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</a:rPr>
              <a:t>Finance and Control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125020" y="4151791"/>
            <a:ext cx="2160300" cy="671100"/>
          </a:xfrm>
          <a:prstGeom prst="roundRect">
            <a:avLst>
              <a:gd fmla="val 16667" name="adj"/>
            </a:avLst>
          </a:prstGeom>
          <a:solidFill>
            <a:srgbClr val="7F7F7F">
              <a:alpha val="32156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Commerciële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economie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176709" y="5174885"/>
            <a:ext cx="2110780" cy="997316"/>
          </a:xfrm>
          <a:prstGeom prst="roundRect">
            <a:avLst>
              <a:gd fmla="val 16667" name="adj"/>
            </a:avLst>
          </a:prstGeom>
          <a:solidFill>
            <a:srgbClr val="7F7F7F">
              <a:alpha val="32156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Small business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&amp; retail management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6555554" y="4392356"/>
            <a:ext cx="2490663" cy="712919"/>
          </a:xfrm>
          <a:prstGeom prst="roundRect">
            <a:avLst>
              <a:gd fmla="val 16667" name="adj"/>
            </a:avLst>
          </a:prstGeom>
          <a:solidFill>
            <a:srgbClr val="99CC00">
              <a:alpha val="32156"/>
            </a:srgbClr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Bedrijfskunde en agribusiness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3475911" y="6172201"/>
            <a:ext cx="2808312" cy="599035"/>
          </a:xfrm>
          <a:prstGeom prst="roundRect">
            <a:avLst>
              <a:gd fmla="val 16667" name="adj"/>
            </a:avLst>
          </a:prstGeom>
          <a:solidFill>
            <a:srgbClr val="7F7F7F">
              <a:alpha val="32156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</a:rPr>
              <a:t>Facility management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6586335" y="3127274"/>
            <a:ext cx="2170113" cy="989314"/>
          </a:xfrm>
          <a:prstGeom prst="roundRect">
            <a:avLst>
              <a:gd fmla="val 16667" name="adj"/>
            </a:avLst>
          </a:prstGeom>
          <a:solidFill>
            <a:srgbClr val="A5A5A5">
              <a:alpha val="32156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 u="sng">
                <a:solidFill>
                  <a:schemeClr val="hlink"/>
                </a:solidFill>
                <a:hlinkClick r:id="rId5"/>
              </a:rPr>
              <a:t>International</a:t>
            </a:r>
            <a:r>
              <a:rPr lang="nl-NL" sz="2000">
                <a:solidFill>
                  <a:schemeClr val="dk2"/>
                </a:solidFill>
              </a:rPr>
              <a:t>  business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251537" y="3003671"/>
            <a:ext cx="1695300" cy="796200"/>
          </a:xfrm>
          <a:prstGeom prst="roundRect">
            <a:avLst>
              <a:gd fmla="val 16667" name="adj"/>
            </a:avLst>
          </a:prstGeom>
          <a:solidFill>
            <a:srgbClr val="7F7F7F">
              <a:alpha val="31764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Financieel adviseur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572496" y="6278562"/>
            <a:ext cx="1584176" cy="502011"/>
          </a:xfrm>
          <a:prstGeom prst="roundRect">
            <a:avLst>
              <a:gd fmla="val 16667" name="adj"/>
            </a:avLst>
          </a:prstGeom>
          <a:solidFill>
            <a:srgbClr val="7F7F7F">
              <a:alpha val="31764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Makelaar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143508" y="2459241"/>
            <a:ext cx="4536504" cy="413172"/>
          </a:xfrm>
          <a:prstGeom prst="roundRect">
            <a:avLst>
              <a:gd fmla="val 16667" name="adj"/>
            </a:avLst>
          </a:prstGeom>
          <a:solidFill>
            <a:srgbClr val="FFFF00">
              <a:alpha val="32156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Media, informatie en communicatie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6597945" y="5356702"/>
            <a:ext cx="2448272" cy="576064"/>
          </a:xfrm>
          <a:prstGeom prst="roundRect">
            <a:avLst>
              <a:gd fmla="val 16667" name="adj"/>
            </a:avLst>
          </a:prstGeom>
          <a:solidFill>
            <a:srgbClr val="7F7F7F">
              <a:alpha val="31764"/>
            </a:srgbClr>
          </a:solidFill>
          <a:ln cap="flat" cmpd="sng" w="95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Beleggingsanalist</a:t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6445207" y="6146216"/>
            <a:ext cx="1739039" cy="489203"/>
          </a:xfrm>
          <a:prstGeom prst="roundRect">
            <a:avLst>
              <a:gd fmla="val 16667" name="adj"/>
            </a:avLst>
          </a:prstGeom>
          <a:solidFill>
            <a:srgbClr val="FFFF00">
              <a:alpha val="32156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Social work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1" y="1659864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NATUUR EN GEZONDHEID (N&amp;G)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476930" y="2420888"/>
            <a:ext cx="7983502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wiskunde-A of wiskunde-B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scheikunde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 keuze vakken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natuurkunde of aardrijkskunde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aardrijkskunde, natuurkunde, economie of  </a:t>
            </a:r>
            <a:b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>
                <a:solidFill>
                  <a:schemeClr val="dk1"/>
                </a:solidFill>
              </a:rPr>
              <a:t>bedrijfseconomie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0" y="1642423"/>
            <a:ext cx="9143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NATUUR EN GEZONDHEID (N&amp;G)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97114">
            <a:off x="2556501" y="2665164"/>
            <a:ext cx="3585240" cy="2691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51" name="Google Shape;251;p24"/>
          <p:cNvSpPr/>
          <p:nvPr/>
        </p:nvSpPr>
        <p:spPr>
          <a:xfrm>
            <a:off x="4629008" y="5898313"/>
            <a:ext cx="2088232" cy="46252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Bio-informatica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2287489" y="5640424"/>
            <a:ext cx="2140495" cy="1092421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Netwerk, infrastructuur </a:t>
            </a:r>
            <a:r>
              <a:rPr lang="nl-NL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design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166797" y="2366541"/>
            <a:ext cx="2160240" cy="953244"/>
          </a:xfrm>
          <a:prstGeom prst="roundRect">
            <a:avLst>
              <a:gd fmla="val 16667" name="adj"/>
            </a:avLst>
          </a:prstGeom>
          <a:solidFill>
            <a:srgbClr val="C0000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Gezondheids- zorgtechnologie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6662347" y="3528252"/>
            <a:ext cx="2229833" cy="850702"/>
          </a:xfrm>
          <a:prstGeom prst="roundRect">
            <a:avLst>
              <a:gd fmla="val 16667" name="adj"/>
            </a:avLst>
          </a:prstGeom>
          <a:solidFill>
            <a:srgbClr val="99FF33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Landscape &amp; environment management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923581" y="5396414"/>
            <a:ext cx="1891953" cy="1368153"/>
          </a:xfrm>
          <a:prstGeom prst="roundRect">
            <a:avLst>
              <a:gd fmla="val 16667" name="adj"/>
            </a:avLst>
          </a:prstGeom>
          <a:solidFill>
            <a:srgbClr val="FF000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Biologie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medisch laboratorium onderzoek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137915" y="5556138"/>
            <a:ext cx="2102396" cy="684349"/>
          </a:xfrm>
          <a:prstGeom prst="roundRect">
            <a:avLst>
              <a:gd fmla="val 16667" name="adj"/>
            </a:avLst>
          </a:prstGeom>
          <a:solidFill>
            <a:srgbClr val="7030A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Chemie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156117" y="3469206"/>
            <a:ext cx="1891953" cy="673932"/>
          </a:xfrm>
          <a:prstGeom prst="roundRect">
            <a:avLst>
              <a:gd fmla="val 16667" name="adj"/>
            </a:avLst>
          </a:prstGeom>
          <a:solidFill>
            <a:srgbClr val="99CC0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Tuinbouw en agribusiness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6471241" y="4554095"/>
            <a:ext cx="2612047" cy="667178"/>
          </a:xfrm>
          <a:prstGeom prst="roundRect">
            <a:avLst>
              <a:gd fmla="val 16667" name="adj"/>
            </a:avLst>
          </a:prstGeom>
          <a:solidFill>
            <a:srgbClr val="CC000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</a:rPr>
              <a:t>Medische hulpverlening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6948264" y="2399867"/>
            <a:ext cx="1778869" cy="953244"/>
          </a:xfrm>
          <a:prstGeom prst="roundRect">
            <a:avLst>
              <a:gd fmla="val 16667" name="adj"/>
            </a:avLst>
          </a:prstGeom>
          <a:solidFill>
            <a:srgbClr val="CC000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Laboratorium medewerker</a:t>
            </a: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0071" y="4383911"/>
            <a:ext cx="2160240" cy="944660"/>
          </a:xfrm>
          <a:prstGeom prst="roundRect">
            <a:avLst>
              <a:gd fmla="val 16667" name="adj"/>
            </a:avLst>
          </a:prstGeom>
          <a:solidFill>
            <a:schemeClr val="accent2">
              <a:alpha val="3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Levensmiddelen technolo</a:t>
            </a:r>
            <a:r>
              <a:rPr lang="nl-NL" sz="2000">
                <a:solidFill>
                  <a:schemeClr val="dk2"/>
                </a:solidFill>
              </a:rPr>
              <a:t>gie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0" y="1642423"/>
            <a:ext cx="9143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NATUUR EN TECHNIEK (N&amp;T)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476930" y="2420888"/>
            <a:ext cx="8199526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wiskunde-B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natuurkunde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scheikunde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 keuze vakken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wiskunde-D of biologie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biologie, wiskunde-D of economie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71" name="Google Shape;2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0" y="1642423"/>
            <a:ext cx="9143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NATUUR EN TECHNIEK (N&amp;T)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6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80" name="Google Shape;2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9200" y="2619838"/>
            <a:ext cx="2691000" cy="358524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82" name="Google Shape;282;p26"/>
          <p:cNvSpPr/>
          <p:nvPr/>
        </p:nvSpPr>
        <p:spPr>
          <a:xfrm>
            <a:off x="204584" y="2510826"/>
            <a:ext cx="1891953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</a:rPr>
              <a:t>Auto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techniek</a:t>
            </a: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168043" y="4032089"/>
            <a:ext cx="1656184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Bouwkunde</a:t>
            </a: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6765405" y="2505821"/>
            <a:ext cx="1617532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Business engineering</a:t>
            </a: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7740351" y="4085493"/>
            <a:ext cx="1403648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Civiele techniek</a:t>
            </a:r>
            <a:endParaRPr/>
          </a:p>
        </p:txBody>
      </p:sp>
      <p:sp>
        <p:nvSpPr>
          <p:cNvPr id="286" name="Google Shape;286;p26"/>
          <p:cNvSpPr/>
          <p:nvPr/>
        </p:nvSpPr>
        <p:spPr>
          <a:xfrm>
            <a:off x="176713" y="5705716"/>
            <a:ext cx="2631437" cy="92457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Engineering, design </a:t>
            </a:r>
            <a:b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&amp; innovation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5970250" y="3271611"/>
            <a:ext cx="1603921" cy="643880"/>
          </a:xfrm>
          <a:prstGeom prst="roundRect">
            <a:avLst>
              <a:gd fmla="val 16667" name="adj"/>
            </a:avLst>
          </a:prstGeom>
          <a:solidFill>
            <a:schemeClr val="accent6">
              <a:alpha val="3215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Forensisch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onderzoek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6162556" y="5435775"/>
            <a:ext cx="2893080" cy="593234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Industrieel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product ontwerpen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1603403" y="4833386"/>
            <a:ext cx="1363789" cy="750256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Maritiem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officier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6003299" y="4085493"/>
            <a:ext cx="1675929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Technische natuurkunde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7669753" y="3253714"/>
            <a:ext cx="1440160" cy="64388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Luchtvaart-techniek</a:t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6353886" y="6168001"/>
            <a:ext cx="2650685" cy="518979"/>
          </a:xfrm>
          <a:prstGeom prst="roundRect">
            <a:avLst>
              <a:gd fmla="val 16667" name="adj"/>
            </a:avLst>
          </a:prstGeom>
          <a:solidFill>
            <a:srgbClr val="66FF33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Milieutechnoloog</a:t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>
            <a:off x="178427" y="3304481"/>
            <a:ext cx="2280134" cy="593113"/>
          </a:xfrm>
          <a:prstGeom prst="roundRect">
            <a:avLst>
              <a:gd fmla="val 16667" name="adj"/>
            </a:avLst>
          </a:prstGeom>
          <a:solidFill>
            <a:srgbClr val="7030A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Scheikundig ingenieur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6765405" y="4833386"/>
            <a:ext cx="2189755" cy="508870"/>
          </a:xfrm>
          <a:prstGeom prst="roundRect">
            <a:avLst>
              <a:gd fmla="val 16667" name="adj"/>
            </a:avLst>
          </a:prstGeom>
          <a:solidFill>
            <a:srgbClr val="0070C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Elektrotechnicus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101944" y="4833386"/>
            <a:ext cx="1368152" cy="750256"/>
          </a:xfrm>
          <a:prstGeom prst="roundRect">
            <a:avLst>
              <a:gd fmla="val 16667" name="adj"/>
            </a:avLst>
          </a:prstGeom>
          <a:solidFill>
            <a:srgbClr val="0070C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 engineer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/>
        </p:nvSpPr>
        <p:spPr>
          <a:xfrm>
            <a:off x="0" y="6278563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 txBox="1"/>
          <p:nvPr/>
        </p:nvSpPr>
        <p:spPr>
          <a:xfrm>
            <a:off x="0" y="1125538"/>
            <a:ext cx="34194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03" name="Google Shape;303;p27"/>
          <p:cNvSpPr txBox="1"/>
          <p:nvPr/>
        </p:nvSpPr>
        <p:spPr>
          <a:xfrm>
            <a:off x="0" y="1642423"/>
            <a:ext cx="9144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</a:rPr>
              <a:t>PABO-profiel (E&amp;M met… 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476928" y="2420900"/>
            <a:ext cx="38241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wiskunde-</a:t>
            </a:r>
            <a:r>
              <a:rPr lang="nl-NL" sz="2400">
                <a:solidFill>
                  <a:schemeClr val="dk1"/>
                </a:solidFill>
              </a:rPr>
              <a:t>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economie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geschiedenis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 keuze vakken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aardrijkskunde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biologie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>
            <p:ph type="ctrTitle"/>
          </p:nvPr>
        </p:nvSpPr>
        <p:spPr>
          <a:xfrm>
            <a:off x="0" y="1125538"/>
            <a:ext cx="9144000" cy="503100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06" name="Google Shape;3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1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/>
          <p:nvPr/>
        </p:nvSpPr>
        <p:spPr>
          <a:xfrm>
            <a:off x="4146700" y="2420900"/>
            <a:ext cx="48912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</a:rPr>
              <a:t>Aanleiding voor dit profiel</a:t>
            </a:r>
            <a:endParaRPr sz="2400" u="sng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Lerarentekort in Nederland</a:t>
            </a:r>
            <a:br>
              <a:rPr lang="nl-NL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Verplichte toelatingstoets voor leerlingen die geen examen hebben gedaan in: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 sz="2400">
                <a:solidFill>
                  <a:schemeClr val="dk1"/>
                </a:solidFill>
              </a:rPr>
              <a:t>aardrijkskunde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 sz="2400">
                <a:solidFill>
                  <a:schemeClr val="dk1"/>
                </a:solidFill>
              </a:rPr>
              <a:t>geschiedenis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 sz="2400">
                <a:solidFill>
                  <a:schemeClr val="dk1"/>
                </a:solidFill>
              </a:rPr>
              <a:t>natuur &amp; techniek (bi of na)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0" y="1642423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</a:rPr>
              <a:t>ZONDER </a:t>
            </a: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PROFIELRESTRICTIE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>
            <a:off x="2915816" y="3525165"/>
            <a:ext cx="2036100" cy="934200"/>
          </a:xfrm>
          <a:prstGeom prst="roundRect">
            <a:avLst>
              <a:gd fmla="val 16667" name="adj"/>
            </a:avLst>
          </a:prstGeom>
          <a:solidFill>
            <a:srgbClr val="F90B11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Fysiotherapie</a:t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1207369" y="4867824"/>
            <a:ext cx="2160240" cy="576064"/>
          </a:xfrm>
          <a:prstGeom prst="roundRect">
            <a:avLst>
              <a:gd fmla="val 16667" name="adj"/>
            </a:avLst>
          </a:prstGeom>
          <a:solidFill>
            <a:srgbClr val="FF000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Diëtist(e)</a:t>
            </a:r>
            <a:endParaRPr/>
          </a:p>
        </p:txBody>
      </p:sp>
      <p:sp>
        <p:nvSpPr>
          <p:cNvPr id="319" name="Google Shape;319;p28"/>
          <p:cNvSpPr/>
          <p:nvPr/>
        </p:nvSpPr>
        <p:spPr>
          <a:xfrm>
            <a:off x="422679" y="2683595"/>
            <a:ext cx="2350208" cy="1013528"/>
          </a:xfrm>
          <a:prstGeom prst="roundRect">
            <a:avLst>
              <a:gd fmla="val 16667" name="adj"/>
            </a:avLst>
          </a:prstGeom>
          <a:solidFill>
            <a:srgbClr val="71BEC4">
              <a:alpha val="32156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Film en televisie</a:t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3980335" y="2683912"/>
            <a:ext cx="1942800" cy="594300"/>
          </a:xfrm>
          <a:prstGeom prst="roundRect">
            <a:avLst>
              <a:gd fmla="val 16667" name="adj"/>
            </a:avLst>
          </a:prstGeom>
          <a:solidFill>
            <a:srgbClr val="FF000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Verpleegkunde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5094730" y="3556055"/>
            <a:ext cx="3095400" cy="726900"/>
          </a:xfrm>
          <a:prstGeom prst="roundRect">
            <a:avLst>
              <a:gd fmla="val 16667" name="adj"/>
            </a:avLst>
          </a:prstGeom>
          <a:solidFill>
            <a:srgbClr val="FFC000">
              <a:alpha val="31764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Docent lichamelijke opvoeding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251520" y="3952319"/>
            <a:ext cx="2495126" cy="615267"/>
          </a:xfrm>
          <a:prstGeom prst="roundRect">
            <a:avLst>
              <a:gd fmla="val 16667" name="adj"/>
            </a:avLst>
          </a:prstGeom>
          <a:solidFill>
            <a:srgbClr val="FF0000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Logopedist(e)</a:t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4676124" y="5730085"/>
            <a:ext cx="2269681" cy="625091"/>
          </a:xfrm>
          <a:prstGeom prst="roundRect">
            <a:avLst>
              <a:gd fmla="val 16667" name="adj"/>
            </a:avLst>
          </a:prstGeom>
          <a:solidFill>
            <a:srgbClr val="FF000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Farmakunde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3550107" y="4714068"/>
            <a:ext cx="2078400" cy="726900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Journalist</a:t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2241869" y="5695734"/>
            <a:ext cx="2035969" cy="934133"/>
          </a:xfrm>
          <a:prstGeom prst="roundRect">
            <a:avLst>
              <a:gd fmla="val 16667" name="adj"/>
            </a:avLst>
          </a:prstGeom>
          <a:solidFill>
            <a:srgbClr val="7F7F7F">
              <a:alpha val="32156"/>
            </a:srgbClr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HBO-rechten</a:t>
            </a:r>
            <a:endParaRPr/>
          </a:p>
        </p:txBody>
      </p:sp>
      <p:sp>
        <p:nvSpPr>
          <p:cNvPr id="326" name="Google Shape;326;p28"/>
          <p:cNvSpPr/>
          <p:nvPr/>
        </p:nvSpPr>
        <p:spPr>
          <a:xfrm>
            <a:off x="5810965" y="4560871"/>
            <a:ext cx="2035969" cy="934133"/>
          </a:xfrm>
          <a:prstGeom prst="roundRect">
            <a:avLst>
              <a:gd fmla="val 16667" name="adj"/>
            </a:avLst>
          </a:prstGeom>
          <a:solidFill>
            <a:srgbClr val="71BEC4">
              <a:alpha val="32156"/>
            </a:srgbClr>
          </a:solidFill>
          <a:ln cap="flat" cmpd="sng" w="9525">
            <a:solidFill>
              <a:srgbClr val="9DD2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Kunst en economie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/>
        </p:nvSpPr>
        <p:spPr>
          <a:xfrm>
            <a:off x="0" y="1125538"/>
            <a:ext cx="34194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33" name="Google Shape;333;p29"/>
          <p:cNvSpPr txBox="1"/>
          <p:nvPr>
            <p:ph type="ctrTitle"/>
          </p:nvPr>
        </p:nvSpPr>
        <p:spPr>
          <a:xfrm>
            <a:off x="0" y="1125538"/>
            <a:ext cx="9144000" cy="503100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1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9"/>
          <p:cNvPicPr preferRelativeResize="0"/>
          <p:nvPr/>
        </p:nvPicPr>
        <p:blipFill rotWithShape="1">
          <a:blip r:embed="rId4">
            <a:alphaModFix/>
          </a:blip>
          <a:srcRect b="84265" l="21290" r="63924" t="10254"/>
          <a:stretch/>
        </p:blipFill>
        <p:spPr>
          <a:xfrm>
            <a:off x="5413375" y="280613"/>
            <a:ext cx="3199360" cy="6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/>
          <p:cNvPicPr preferRelativeResize="0"/>
          <p:nvPr/>
        </p:nvPicPr>
        <p:blipFill rotWithShape="1">
          <a:blip r:embed="rId5">
            <a:alphaModFix/>
          </a:blip>
          <a:srcRect b="34749" l="14928" r="25359" t="17615"/>
          <a:stretch/>
        </p:blipFill>
        <p:spPr>
          <a:xfrm>
            <a:off x="352025" y="1896552"/>
            <a:ext cx="6887447" cy="30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/>
          <p:cNvPicPr preferRelativeResize="0"/>
          <p:nvPr/>
        </p:nvPicPr>
        <p:blipFill rotWithShape="1">
          <a:blip r:embed="rId6">
            <a:alphaModFix/>
          </a:blip>
          <a:srcRect b="16588" l="26767" r="27749" t="70441"/>
          <a:stretch/>
        </p:blipFill>
        <p:spPr>
          <a:xfrm>
            <a:off x="352025" y="4877100"/>
            <a:ext cx="8791976" cy="14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228036" y="4221088"/>
            <a:ext cx="8678168" cy="564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7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7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0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-484381" y="175140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NIEUWE VAKKEN</a:t>
            </a:r>
            <a:endParaRPr/>
          </a:p>
        </p:txBody>
      </p:sp>
      <p:pic>
        <p:nvPicPr>
          <p:cNvPr descr="Wolfert logo.JPG" id="347" name="Google Shape;3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 txBox="1"/>
          <p:nvPr/>
        </p:nvSpPr>
        <p:spPr>
          <a:xfrm>
            <a:off x="226825" y="2751911"/>
            <a:ext cx="386079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Gemeenschappelijk deel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Rekentoets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CKV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Maatschappijleer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Profielwerkstuk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786700" y="5517232"/>
            <a:ext cx="7560840" cy="886617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Digitaal</a:t>
            </a: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informatieboekje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 </a:t>
            </a: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alle vakken 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 </a:t>
            </a: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website</a:t>
            </a:r>
            <a:r>
              <a:rPr lang="nl-NL" sz="2000">
                <a:solidFill>
                  <a:schemeClr val="dk2"/>
                </a:solidFill>
              </a:rPr>
              <a:t>.</a:t>
            </a: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4211960" y="2751911"/>
            <a:ext cx="48185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Profiel(keuze) of keuze-examen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</a:rPr>
              <a:t>Bedrijfseconomie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Kunst beeldend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Kunst drama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Kunst algemeen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Wiskunde A, B, 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228036" y="4221088"/>
            <a:ext cx="8678168" cy="564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7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7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1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47616" y="170080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EXTRA VAK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60" name="Google Shape;3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 txBox="1"/>
          <p:nvPr/>
        </p:nvSpPr>
        <p:spPr>
          <a:xfrm>
            <a:off x="462664" y="2419172"/>
            <a:ext cx="820891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Extra uitdaging, interesse, verbreding, doorstroom VWO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Volgens procedure extra vak: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7,0 gemiddeld (extra vak of alle vakken)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Motivatiebrief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Positief vak-advies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Positief advies bevorderingsvergadering</a:t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650875" y="5715000"/>
            <a:ext cx="7461300" cy="848700"/>
          </a:xfrm>
          <a:prstGeom prst="roundRect">
            <a:avLst>
              <a:gd fmla="val 16667" name="adj"/>
            </a:avLst>
          </a:prstGeom>
          <a:solidFill>
            <a:srgbClr val="0070C0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Volledige procedure 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 vinden op de websit</a:t>
            </a:r>
            <a:r>
              <a:rPr lang="nl-NL" sz="2000">
                <a:solidFill>
                  <a:schemeClr val="dk2"/>
                </a:solidFill>
              </a:rPr>
              <a:t>e.</a:t>
            </a:r>
            <a:endParaRPr b="1" sz="15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574675" y="2407896"/>
            <a:ext cx="8569325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Welkom + voorstellen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Tweede Fase / bovenbouw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Vakkenpakket en profielen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 vak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Doorstroom HAVO/VWO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Dyslexie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Traject profielkeuze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 van ouders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iemt.nl/css/images/agenda.gif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048000"/>
            <a:ext cx="4408993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0" y="177323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228036" y="4221088"/>
            <a:ext cx="8678168" cy="564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7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7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2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47616" y="170080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EXTRA VAK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72" name="Google Shape;3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2"/>
          <p:cNvSpPr txBox="1"/>
          <p:nvPr/>
        </p:nvSpPr>
        <p:spPr>
          <a:xfrm>
            <a:off x="392085" y="2708920"/>
            <a:ext cx="5329783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principe geen lesgarantie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Behalve in de volgende situaties: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wiskunde-A in C&amp;M</a:t>
            </a:r>
            <a:b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Frans of Duits in E&amp;M, N&amp;G of N&amp;T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457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kunstvak drama </a:t>
            </a:r>
            <a:br>
              <a:rPr lang="nl-NL" sz="2400">
                <a:solidFill>
                  <a:schemeClr val="dk1"/>
                </a:solidFill>
              </a:rPr>
            </a:br>
            <a:r>
              <a:rPr lang="nl-NL" sz="2400">
                <a:solidFill>
                  <a:schemeClr val="dk1"/>
                </a:solidFill>
              </a:rPr>
              <a:t>(niet kunstvak algemeen)</a:t>
            </a:r>
            <a:br>
              <a:rPr lang="nl-NL" sz="2400">
                <a:solidFill>
                  <a:schemeClr val="dk1"/>
                </a:solidFill>
              </a:rPr>
            </a:br>
            <a:endParaRPr sz="2400">
              <a:solidFill>
                <a:schemeClr val="dk2"/>
              </a:solidFill>
            </a:endParaRPr>
          </a:p>
          <a:p>
            <a: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ocialmedia.peterlakeman.nl/wp-content/uploads/2012/10/Tablets-de-killer-app-in-het-onderwijs.jpg" id="374" name="Google Shape;37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430" y="3502724"/>
            <a:ext cx="3316870" cy="226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1" y="1650891"/>
            <a:ext cx="9144000" cy="64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DOORSTROOM HAVO NAAR VWO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473075" y="2492896"/>
            <a:ext cx="8456613" cy="403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VWO-examen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vakken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 verplicht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moderne vreemde taal verplicht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HAVO-examen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vakken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C&amp;M zonder wiskunde 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E&amp;M, N&amp;G en N&amp;T zonder 2</a:t>
            </a:r>
            <a:r>
              <a:rPr b="0" baseline="3000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moderne vreemde taal</a:t>
            </a:r>
            <a:endParaRPr/>
          </a:p>
        </p:txBody>
      </p:sp>
      <p:sp>
        <p:nvSpPr>
          <p:cNvPr id="384" name="Google Shape;384;p33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at voor doorstroom havo naar vwo" id="386" name="Google Shape;386;p33"/>
          <p:cNvPicPr preferRelativeResize="0"/>
          <p:nvPr/>
        </p:nvPicPr>
        <p:blipFill rotWithShape="1">
          <a:blip r:embed="rId4">
            <a:alphaModFix/>
          </a:blip>
          <a:srcRect b="26417" l="0" r="0" t="11233"/>
          <a:stretch/>
        </p:blipFill>
        <p:spPr>
          <a:xfrm>
            <a:off x="6839396" y="3162570"/>
            <a:ext cx="2195928" cy="151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0" y="1700213"/>
            <a:ext cx="91440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DYSLEXIE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4"/>
          <p:cNvSpPr/>
          <p:nvPr/>
        </p:nvSpPr>
        <p:spPr>
          <a:xfrm>
            <a:off x="645158" y="2593319"/>
            <a:ext cx="8136259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Profielen zonder tweede moderne vreemde taal: N&amp;T, N&amp;G en E&amp;M</a:t>
            </a:r>
            <a:b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C&amp;M profiel wordt afgeraden i.v.m. verplichte 2</a:t>
            </a:r>
            <a:r>
              <a:rPr baseline="30000"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moderne vreemde taal</a:t>
            </a:r>
            <a:b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</a:rPr>
              <a:t>Dyslexie en doorstroom VWO: persoonlijke afspraak.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96" name="Google Shape;396;p34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397" name="Google Shape;3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5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05" name="Google Shape;405;p35"/>
          <p:cNvSpPr txBox="1"/>
          <p:nvPr/>
        </p:nvSpPr>
        <p:spPr>
          <a:xfrm>
            <a:off x="0" y="1772816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AFSLUITING TWEEDE FASE</a:t>
            </a:r>
            <a:endParaRPr/>
          </a:p>
        </p:txBody>
      </p:sp>
      <p:sp>
        <p:nvSpPr>
          <p:cNvPr id="406" name="Google Shape;406;p35"/>
          <p:cNvSpPr txBox="1"/>
          <p:nvPr/>
        </p:nvSpPr>
        <p:spPr>
          <a:xfrm>
            <a:off x="611560" y="2564904"/>
            <a:ext cx="70104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Schoolexamen (SE)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Centraal Schriftelijk </a:t>
            </a:r>
            <a:b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Eindexamen (CSE)</a:t>
            </a:r>
            <a:b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chemeClr val="dk1"/>
              </a:solidFill>
            </a:endParaRPr>
          </a:p>
        </p:txBody>
      </p:sp>
      <p:sp>
        <p:nvSpPr>
          <p:cNvPr id="407" name="Google Shape;407;p35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08" name="Google Shape;4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ax.nu/Portals/615/images/Examens%20mbo.jpg" id="409" name="Google Shape;40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3721420"/>
            <a:ext cx="3870932" cy="258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16" name="Google Shape;416;p36"/>
          <p:cNvSpPr txBox="1"/>
          <p:nvPr/>
        </p:nvSpPr>
        <p:spPr>
          <a:xfrm>
            <a:off x="0" y="1726187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TRAJECT PROFIELKEUZE</a:t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471450" y="2469700"/>
            <a:ext cx="85449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l-NL" sz="1900">
                <a:solidFill>
                  <a:srgbClr val="222222"/>
                </a:solidFill>
                <a:highlight>
                  <a:srgbClr val="FFFFFF"/>
                </a:highlight>
              </a:rPr>
              <a:t>Schoolvoorstelling 'Later begint nu' (vrijdag 4 december </a:t>
            </a:r>
            <a:r>
              <a:rPr lang="nl-NL" sz="1900">
                <a:solidFill>
                  <a:srgbClr val="222222"/>
                </a:solidFill>
                <a:highlight>
                  <a:srgbClr val="FFFFFF"/>
                </a:highlight>
              </a:rPr>
              <a:t>december)</a:t>
            </a:r>
            <a:endParaRPr sz="1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3429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l-NL" sz="1900">
                <a:solidFill>
                  <a:schemeClr val="dk1"/>
                </a:solidFill>
              </a:rPr>
              <a:t>Werken met </a:t>
            </a:r>
            <a:r>
              <a:rPr b="1" lang="nl-NL" sz="1900">
                <a:solidFill>
                  <a:schemeClr val="dk1"/>
                </a:solidFill>
              </a:rPr>
              <a:t>wolfertlyceum.dedecaan.net </a:t>
            </a:r>
            <a:r>
              <a:rPr lang="nl-NL" sz="1900">
                <a:solidFill>
                  <a:schemeClr val="dk1"/>
                </a:solidFill>
              </a:rPr>
              <a:t>(mentorlessen en thuis)</a:t>
            </a:r>
            <a:endParaRPr sz="19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l-NL" sz="1900">
                <a:solidFill>
                  <a:schemeClr val="dk1"/>
                </a:solidFill>
              </a:rPr>
              <a:t>Advies: bezoeken van online open dagen vervolgopleidingen (met ouders)</a:t>
            </a:r>
            <a:endParaRPr sz="1900">
              <a:solidFill>
                <a:schemeClr val="dk1"/>
              </a:solidFill>
            </a:endParaRPr>
          </a:p>
          <a:p>
            <a:pPr indent="-32385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Voorlopige</a:t>
            </a: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profielkeuze (</a:t>
            </a:r>
            <a:r>
              <a:rPr lang="nl-NL" sz="1900">
                <a:solidFill>
                  <a:schemeClr val="dk1"/>
                </a:solidFill>
              </a:rPr>
              <a:t>januari/februari</a:t>
            </a: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Vak-adviezen docenten (</a:t>
            </a:r>
            <a:r>
              <a:rPr lang="nl-NL" sz="1900">
                <a:solidFill>
                  <a:schemeClr val="dk1"/>
                </a:solidFill>
              </a:rPr>
              <a:t>februari/</a:t>
            </a: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maart)</a:t>
            </a:r>
            <a:endParaRPr sz="1900">
              <a:solidFill>
                <a:schemeClr val="dk1"/>
              </a:solidFill>
            </a:endParaRPr>
          </a:p>
          <a:p>
            <a:pPr indent="-32385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Overleg met mentor/decaan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Definitieve</a:t>
            </a: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profielkeuze (week 14, </a:t>
            </a:r>
            <a:r>
              <a:rPr lang="nl-NL" sz="1900">
                <a:solidFill>
                  <a:schemeClr val="dk1"/>
                </a:solidFill>
              </a:rPr>
              <a:t>8 april</a:t>
            </a:r>
            <a:r>
              <a:rPr lang="nl-NL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6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19" name="Google Shape;41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at voor route" id="420" name="Google Shape;42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67900" y="3895150"/>
            <a:ext cx="2470200" cy="24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27" name="Google Shape;427;p37"/>
          <p:cNvSpPr txBox="1"/>
          <p:nvPr/>
        </p:nvSpPr>
        <p:spPr>
          <a:xfrm>
            <a:off x="0" y="1726187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 VAN OUDERS</a:t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7"/>
          <p:cNvSpPr txBox="1"/>
          <p:nvPr/>
        </p:nvSpPr>
        <p:spPr>
          <a:xfrm>
            <a:off x="611560" y="2595676"/>
            <a:ext cx="676875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nl-N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Belangrijk!</a:t>
            </a:r>
            <a:endParaRPr/>
          </a:p>
          <a:p>
            <a:pPr indent="-34290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nl-N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Ondersteunend en coachend</a:t>
            </a:r>
            <a:endParaRPr/>
          </a:p>
          <a:p>
            <a:pPr indent="-34290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nl-N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Klankbord en luisterend oor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nl-N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Maar ook: stok achter de deur!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nl-NL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Verdieping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nl-N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Inhoudelijk: const</a:t>
            </a:r>
            <a:r>
              <a:rPr lang="nl-NL" sz="2200">
                <a:solidFill>
                  <a:schemeClr val="dk1"/>
                </a:solidFill>
              </a:rPr>
              <a:t>ructie </a:t>
            </a:r>
            <a:r>
              <a:rPr b="0" i="0" lang="nl-N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profielen</a:t>
            </a:r>
            <a:endParaRPr/>
          </a:p>
          <a:p>
            <a:pPr indent="-342900" lvl="1" marL="8001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nl-N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Aansluiting: vervolgopleidingen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429" name="Google Shape;429;p37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30" name="Google Shape;4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7"/>
          <p:cNvPicPr preferRelativeResize="0"/>
          <p:nvPr/>
        </p:nvPicPr>
        <p:blipFill rotWithShape="1">
          <a:blip r:embed="rId4">
            <a:alphaModFix/>
          </a:blip>
          <a:srcRect b="42125" l="19204" r="40512" t="21454"/>
          <a:stretch/>
        </p:blipFill>
        <p:spPr>
          <a:xfrm>
            <a:off x="5229831" y="2734062"/>
            <a:ext cx="3708284" cy="1900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/>
          <p:nvPr/>
        </p:nvSpPr>
        <p:spPr>
          <a:xfrm>
            <a:off x="0" y="1125538"/>
            <a:ext cx="34194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38" name="Google Shape;438;p38"/>
          <p:cNvSpPr txBox="1"/>
          <p:nvPr/>
        </p:nvSpPr>
        <p:spPr>
          <a:xfrm>
            <a:off x="0" y="17261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 VAN OUDERS</a:t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637100" y="2303875"/>
            <a:ext cx="67572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200">
                <a:solidFill>
                  <a:schemeClr val="dk1"/>
                </a:solidFill>
              </a:rPr>
              <a:t>Wat kan helpen </a:t>
            </a:r>
            <a:br>
              <a:rPr b="1" lang="nl-NL" sz="2200">
                <a:solidFill>
                  <a:schemeClr val="dk1"/>
                </a:solidFill>
              </a:rPr>
            </a:br>
            <a:r>
              <a:rPr b="1" lang="nl-NL" sz="2200">
                <a:solidFill>
                  <a:schemeClr val="dk1"/>
                </a:solidFill>
              </a:rPr>
              <a:t>(ervaringen van leerlingen)?</a:t>
            </a:r>
            <a:endParaRPr b="1" sz="2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</p:txBody>
      </p:sp>
      <p:sp>
        <p:nvSpPr>
          <p:cNvPr id="440" name="Google Shape;440;p38"/>
          <p:cNvSpPr txBox="1"/>
          <p:nvPr>
            <p:ph type="ctrTitle"/>
          </p:nvPr>
        </p:nvSpPr>
        <p:spPr>
          <a:xfrm>
            <a:off x="0" y="1125538"/>
            <a:ext cx="9144000" cy="503100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41" name="Google Shape;4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1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8"/>
          <p:cNvSpPr txBox="1"/>
          <p:nvPr/>
        </p:nvSpPr>
        <p:spPr>
          <a:xfrm>
            <a:off x="395400" y="3252975"/>
            <a:ext cx="79440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Profielen gezamenlijk bekijken.</a:t>
            </a:r>
            <a:br>
              <a:rPr lang="nl-NL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Oriënteren op vervolgopleidingen (digitaal).</a:t>
            </a:r>
            <a:br>
              <a:rPr lang="nl-NL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Samen online open dagen bezoeken.</a:t>
            </a:r>
            <a:br>
              <a:rPr lang="nl-NL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Samen vakkenboekje doorspitten.</a:t>
            </a:r>
            <a:br>
              <a:rPr lang="nl-NL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Op studiekeuze123.nl kijken</a:t>
            </a:r>
            <a:br>
              <a:rPr lang="nl-NL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Praten over waar jij goed in bent en wat je leuk vindt om te doen.</a:t>
            </a:r>
            <a:endParaRPr sz="2000"/>
          </a:p>
        </p:txBody>
      </p:sp>
      <p:pic>
        <p:nvPicPr>
          <p:cNvPr id="443" name="Google Shape;4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050" y="3126450"/>
            <a:ext cx="2671550" cy="2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50" name="Google Shape;450;p39"/>
          <p:cNvSpPr txBox="1"/>
          <p:nvPr/>
        </p:nvSpPr>
        <p:spPr>
          <a:xfrm>
            <a:off x="-1728489" y="1772816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628335" y="2563199"/>
            <a:ext cx="81057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de Groot (MGR): decaan HAVO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A. Oedairadjsingh: leerlingbegeleider HAVO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van Gelder (MGE): teamleider HAVO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53" name="Google Shape;4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riathlonvitoria.com/galeria/contact_us.jpg" id="454" name="Google Shape;45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8425" y="4562825"/>
            <a:ext cx="1999200" cy="1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0" y="6354763"/>
            <a:ext cx="91440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0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144462" y="1992840"/>
            <a:ext cx="87852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Vragen?</a:t>
            </a:r>
            <a:b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Stel deze aan ons in de chat of persoonlijk per e-mail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0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465" name="Google Shape;46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quizvragen.net/Vragen.jpg" id="466" name="Google Shape;46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9287" y="4083024"/>
            <a:ext cx="2195550" cy="219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40"/>
          <p:cNvGrpSpPr/>
          <p:nvPr/>
        </p:nvGrpSpPr>
        <p:grpSpPr>
          <a:xfrm>
            <a:off x="4671689" y="4911053"/>
            <a:ext cx="2328859" cy="2274762"/>
            <a:chOff x="2725429" y="4966642"/>
            <a:chExt cx="2328859" cy="2274762"/>
          </a:xfrm>
        </p:grpSpPr>
        <p:grpSp>
          <p:nvGrpSpPr>
            <p:cNvPr id="468" name="Google Shape;468;p40"/>
            <p:cNvGrpSpPr/>
            <p:nvPr/>
          </p:nvGrpSpPr>
          <p:grpSpPr>
            <a:xfrm>
              <a:off x="2725429" y="4966642"/>
              <a:ext cx="2328859" cy="2274762"/>
              <a:chOff x="2725429" y="4966642"/>
              <a:chExt cx="2328859" cy="2274762"/>
            </a:xfrm>
          </p:grpSpPr>
          <p:pic>
            <p:nvPicPr>
              <p:cNvPr descr="http://fc01.deviantart.net/fs70/f/2011/090/6/e/post_it_note_by_mrnamelessit-d3cvh2f.png" id="469" name="Google Shape;469;p40">
                <a:hlinkClick r:id="rId5"/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b="10157" l="20801" r="14058" t="5985"/>
              <a:stretch/>
            </p:blipFill>
            <p:spPr>
              <a:xfrm rot="794554">
                <a:off x="2914582" y="5165086"/>
                <a:ext cx="1950554" cy="1877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0" name="Google Shape;470;p40"/>
              <p:cNvSpPr txBox="1"/>
              <p:nvPr/>
            </p:nvSpPr>
            <p:spPr>
              <a:xfrm rot="155838">
                <a:off x="2957776" y="5748489"/>
                <a:ext cx="165762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nl-NL" sz="12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  <a:t>E-</a:t>
                </a:r>
                <a:r>
                  <a:rPr b="1" lang="nl-NL" sz="12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  <a:t>mail </a:t>
                </a:r>
                <a:br>
                  <a:rPr b="1" lang="nl-NL" sz="12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</a:br>
                <a:r>
                  <a:rPr b="1" lang="nl-NL" sz="12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  <a:t>decaan mgr@wolfert.nl</a:t>
                </a:r>
                <a:endParaRPr b="1" sz="12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</p:grpSp>
        <p:pic>
          <p:nvPicPr>
            <p:cNvPr descr="https://encrypted-tbn0.gstatic.com/images?q=tbn:ANd9GcRIGtflHmBzrJP7JmPgq1uF5OxmXHLKhCRZLohRr40HwJho2FAu" id="471" name="Google Shape;471;p40"/>
            <p:cNvPicPr preferRelativeResize="0"/>
            <p:nvPr/>
          </p:nvPicPr>
          <p:blipFill rotWithShape="1">
            <a:blip r:embed="rId7">
              <a:alphaModFix/>
            </a:blip>
            <a:srcRect b="26720" l="28328" r="25330" t="15567"/>
            <a:stretch/>
          </p:blipFill>
          <p:spPr>
            <a:xfrm>
              <a:off x="3327273" y="5154209"/>
              <a:ext cx="277967" cy="3771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4212178" y="2564904"/>
            <a:ext cx="4921134" cy="4291400"/>
            <a:chOff x="4212178" y="2564904"/>
            <a:chExt cx="4921134" cy="4291400"/>
          </a:xfrm>
        </p:grpSpPr>
        <p:pic>
          <p:nvPicPr>
            <p:cNvPr id="113" name="Google Shape;113;p15"/>
            <p:cNvPicPr preferRelativeResize="0"/>
            <p:nvPr/>
          </p:nvPicPr>
          <p:blipFill rotWithShape="1">
            <a:blip r:embed="rId3">
              <a:alphaModFix/>
            </a:blip>
            <a:srcRect b="4321" l="0" r="0" t="0"/>
            <a:stretch/>
          </p:blipFill>
          <p:spPr>
            <a:xfrm>
              <a:off x="4644008" y="2564904"/>
              <a:ext cx="4489305" cy="4282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/>
            </a:blip>
            <a:srcRect b="14889" l="0" r="88196" t="69138"/>
            <a:stretch/>
          </p:blipFill>
          <p:spPr>
            <a:xfrm>
              <a:off x="4212178" y="6141320"/>
              <a:ext cx="529873" cy="7149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0" y="177323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INLEIDING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611188" y="2708920"/>
            <a:ext cx="831691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bovenbouw en Tweede Fase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individuele keuzes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19" name="Google Shape;1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28575" y="1772816"/>
            <a:ext cx="9115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VAKKENPAKKET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11188" y="2635920"/>
            <a:ext cx="6769100" cy="3459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gemeenschappelijk deel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Profiel(keuze)vak	</a:t>
            </a:r>
            <a:endParaRPr/>
          </a:p>
          <a:p>
            <a:pPr indent="-457200" lvl="0" marL="4572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3276600" y="3716338"/>
            <a:ext cx="1439863" cy="288925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0" name="Google Shape;130;p16"/>
          <p:cNvCxnSpPr/>
          <p:nvPr/>
        </p:nvCxnSpPr>
        <p:spPr>
          <a:xfrm>
            <a:off x="3143240" y="4643446"/>
            <a:ext cx="1582738" cy="360362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1" name="Google Shape;131;p16"/>
          <p:cNvCxnSpPr/>
          <p:nvPr/>
        </p:nvCxnSpPr>
        <p:spPr>
          <a:xfrm flipH="1" rot="10800000">
            <a:off x="3276600" y="3716338"/>
            <a:ext cx="1439863" cy="288925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2" name="Google Shape;132;p16"/>
          <p:cNvCxnSpPr/>
          <p:nvPr/>
        </p:nvCxnSpPr>
        <p:spPr>
          <a:xfrm flipH="1" rot="10800000">
            <a:off x="3059113" y="4292600"/>
            <a:ext cx="1584325" cy="360363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3" name="Google Shape;133;p16"/>
          <p:cNvCxnSpPr/>
          <p:nvPr/>
        </p:nvCxnSpPr>
        <p:spPr>
          <a:xfrm>
            <a:off x="3059113" y="4652963"/>
            <a:ext cx="1584325" cy="360362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4" name="Google Shape;134;p16"/>
          <p:cNvCxnSpPr/>
          <p:nvPr/>
        </p:nvCxnSpPr>
        <p:spPr>
          <a:xfrm flipH="1" rot="10800000">
            <a:off x="3132138" y="4365625"/>
            <a:ext cx="1584325" cy="2159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5" name="Google Shape;135;p16"/>
          <p:cNvCxnSpPr/>
          <p:nvPr/>
        </p:nvCxnSpPr>
        <p:spPr>
          <a:xfrm flipH="1" rot="10800000">
            <a:off x="3348038" y="4365625"/>
            <a:ext cx="1295400" cy="287338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36" name="Google Shape;136;p16"/>
          <p:cNvCxnSpPr/>
          <p:nvPr/>
        </p:nvCxnSpPr>
        <p:spPr>
          <a:xfrm>
            <a:off x="3059113" y="4652963"/>
            <a:ext cx="1657350" cy="36036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37" name="Google Shape;137;p16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38" name="Google Shape;1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SEhUUExQVFhUXFxcXFxcWGBkgGhcXFxcWFhQYFx0cHCghGBwlHBQUITEhJSkrLi4uFx8zODMsNygtLisBCgoKDg0OGhAQGzIkHyQsLCwsLC03LCwsLCwsLCwsLCwsLCwsNCwsLCwsLCwsLCwsLCwsLCwsLCwsLCwsLCwsLP/AABEIARgAtAMBEQACEQEDEQH/xAAbAAACAgMBAAAAAAAAAAAAAAAABQQGAgMHAf/EAEsQAAEDAgIFCAYGBwcCBwAAAAEAAgMEEQUhBhIxQXEyUWGBkaGxwQcTIlJy0TNCYoKS4RQjQ1Oy0vAVFkRjg6Lxk+IXJCVUhMLj/8QAGgEBAAMBAQEAAAAAAAAAAAAAAAECAwQFBv/EADgRAAIBAgMECAUEAgIDAQAAAAABAgMRBCExEhNBUQUyYXGBkaHRFEJSsfAVIsHhM0MjYoKi8VP/2gAMAwEAAhEDEQA/AO4oAQAgBACAEAIAQAgBACAEAIAQAgBACAEAIAQAgBACAEAIAQAgBACAEAIAQAgBACAEAIAQAgBACAEAIAQAgBACAEAICBjGLx0zWukv7TwxoaLlz3XsB2HsUN2BDOkBz1aeU2Nsxbs51fZZXbjz+5rfjUxHsw2+LWPhZawpRau3Y5a2JlCVoQb7dCJLilWdjWjhG7zJWio0vqOaWMxPCmRZKusP13Dgz/tWip0OZhLF416Rt4ESUVLtskp/6g8ArqNBGEq2OfPy/ohSYfJe51ieciS/gtE6S5ehhJ4t6uXr7GP9nP6fwv8A5VfewMHRrvVP1MTh7+nsf/Kp3sPyxXc1uT9fY01FK9ov7R6BrX7wrbyBXdV+T9TSIJzsY8fE6yo69Pkaxw1d8beZsbRVXvhv3nHwVHXj9JssLV+t/nibG4XOeVUu6r+blR1+SXkaLCPjN+bNrMFaDd0sjrZ5nLwVfiJfiRf4OHH7s6BguHshjAYLa1nOzJuSBznJcVSpKbuz3MPQhShaKJ6zNwQAgBACAEAIDwmyAqmldnVNBmC0TPvY3s71ZLCR1FQ07x7/AOGV2k00n+XQ9WpiCkAhB4gBCQQAhAISJsakOsBuA8f+FeJzVnnYWuPSpuYmsu4pdFWa5atjeU5o4uF+xXUZPRFJVIR1aCOYv+jjlk+CM27XWCtu2us0iFU2uom+5P76F7w97jEwvYWO1RdpINjxGS45JJ2Tue1SbcE5Kz5EhVLggBACAEAICNiFH61hYXOaDtLbXtzZg5IZ1KaqR2WUKp0abcgkm19obnnwXK61RO1zjfRNF6XNEej3q3a0bg12Weqdzg4bDztCnezepejgY0J7UXwtmOHYlVNG2Jx5y1wur798UdWnBeohr9O6mE2dTxHg8jyWsMTTtmmcs41HJ7LSXK39mmD0kVDsv0Rh4SH+RXeIo8mUcay+ZeT9xvS6XzuF3Uob94nwao+Jo9pnJ4ldVJ/neb2aVv8ArRAdbv5VKxFB8WZSq4tfIe1Gl2o3WcxgBNh7e/PLZ0FaqVFq6bKfFYj6F6iyq9JUbP2LnfAfnZRt0ub9DWFXES+Vepob6U4z/h5f9v8AMp2qXNmu1X5LzfsRcT08EtvVwPDvtWtb8Sje0Vrdmc415cl5sTy6Q1b9gDR/XQoeKprqx8/xFPh6r60/L8YrndUSn2pH/jy8Fm8Y+H8E/CLi799/cmYdX1dMA2KbVHCMnbfa5hJWcsY3qbQoOPUaXgdD9HmlE9RJJBU2c5rBIyQWBLb6r2uAFrglpBHP0JCamro7KTkspO5e1c2BACAEAIAQAgBAVuqaC85/WO7p6Fxz1NbZGonPaou7ix5Y/wBfmFN2VsxXitD6zaL9Q+arJsxnDMiUeDxjMsHZ/wAqEyigOYKaMbgO5XSjxNoxRJEDP6P5q1oF9lEaswiN4zb4dXBQ6a1RWVNM53UwNuRqjadwWuzFHmqUiP8AojdwWbZdMyfBbm7SqkmMt9mSMIIXZ/koDMZL9PYFRoui0+i1hNbIfdgN/vyNt/AV0YbR+BpFXkmdVXQbAgBACAEAIAQGqqp2yN1XC48xsI5kKzgpq0hacDA5Mjx8QafK6zdKD4FFCcdJvxsyuaQTzwSakcbZz6sPsPZNi5zbDM3Ps9CLDqWjsZ1K1anyfg/cqcfpOiabS08jSMjmDbvT4dphYio89lPufuidF6RqF210jT0sd42VHQkX+J5xfo/5GFNpnQOt/wCYYPiy8QqqnJaossTDjfyfsOabF6d49mZhHQ4JaxZYuh9S8cvuSWyMdsc09YVTWNSnLSSfijyoe1oJNrAXOxHJaEyslc5nLK3WcRexJOzzKu5p6HlKL4kV9a0b+8Klm+Ba8Vq0apMQG8t61OxPkRvIcyLLjbBtkjHWFbdTLKS4J+TNEmPR/vB1Bx8Ap3Mhf/qyFPpDn7LZX8I3eYU7jmWV+zzJWAab1dHM6SnpXPEjWNeJI5CSGFxaGlvJ5bs892WS2p09hWNIySzbR0zRz0r+vcI5cPrGSHZ6uN0jTbM/VadnQr7Jberv7vY6SCqGx6gBACAEAIAQAgK9XFormgkBzoPZF8zqSHWtw9YO1WjcyqW/PEr2lWiFLUSiR8XtauZDnAHM7QDa/Sto5rM46t4v9uQkOg1H+4b2u+atsow26nM8OhVJ/wC3j7FVxI26nMyj0Opm8mnjHBqzcCW6j1ZIbggZyRq8FRwMnDmjVU4aXCznEjmJNv6zKrskJW4EGTA28wPEJZi65GAwho3DsVkido8/stvujsCtYbbJEeHN93uV0VcmSoaEe6FZFbsYR0w5h2LRIlRNwhUltkc6LxfrSeZh7yB81lVeR2YOP72+wtS5z0gQAgBACAEB442HPwQC+XE7Gwb2mytsswda3AS6RRGqYACI5GO14pGn2mPGVxnsINiN4V4ftMas3NZaimTTGGMBta4QTAWc2zi11tj2EA+yb79mYVnG2hEZqWupGk08w0f4lv4X/wAqjMtZMwGneHbpnH4YpT4MTMraJm3TejOz9IPCmn/kUE2X5b3MJNMac7Iaw8KWb+VNohxj+NEObS2PdSVx/wDjPHip2kZOC5rzRCl0s5qGuP8Ao28XKG0ZunH6kaHaVP3UFX1tYP8A7Ku0iu7h9SNf955d2H1HW5g802kN3D616mM2k9Q1ut/Z09stj2E55bACVZS5IKlBu22jRNptPGxz3YfI1rRcl0jRkOjVur3a4F1Qg3ZTQrPpdO6kHXL/APmo3jN1hO034f6UnSvDPUwxX+tLM4N4EiIqdu4eGtxbOh6J4lUyPa6OXDXtNg8R1DnuDbjWsAwe1YG11WTUlmXpwcJZM6IsTsBACAEAIAQAgIMpBJNiOIKumYy1uYarTzFTcqa5KRh2taeoKbkOK5Ces0eicb+rb+EKya4o550L6E6HDwAM3DrUNrkXVLLU2foR989jfkl1yJ3fb9jE0J94dY+RTIbvtMHUB6O/80uVdIhV1CWi9htzvn5BSlcxqUmlcXmjB2nsACtu0YbtcTNtKwfVHWrKEVwJUInsr2tFzYBWukS7I5/plpRSPhkjjd617mOa0sBIBIsLn5XVZzVrGlLDz207WORtopDsYf64rnPUN7MJkO4DifkouibMkRYK8G+uARvF7jgVG0hsM6R6KnV0lYyEV84ja0yOa72w4Mc0agD76oOta42KdpMrsW0O/KpcEAIAQAgBAYyNuCOcEdqBnG8Vla4erbJqSRuLSGvs4Wy3G645qUG+B6NPd1aUdG0l36Gqlhqt1VUNHRI49xJCRrTRP6fSnwt3GNRVYlEbsq3PHM5sd+9vmuiOJh8ysclTomqv8cr9+TEx9KOIROLSWOLSQdeEbRl9V4XQrPNHnuE1kyXT+mqpHLpIndLXub4tcoLKL4v88xpTemth+kopB8EjT4hqki0hnT+mGjPKinZ91p8HoRZ8jfV+lDD3xmz5AdtjE/PusrRdmUqRk1ZL7FarPSZF+yie7jZvjc9ylzZgsPUerS9RJWafVUnIDYx1uPkO5Vcmaxwi4tv0E1TilRL9JNIQd17DsFgqtm8aFOOiIes0bSB1hVzNsjxlXHsD2k9Bv4KLN5IteKzZvie52TIpnfDG/wCSfD1X8rI+Jor5l6DGmwSqkIDadwv77mN7cye5WWEqcTKfSFFHQ9C9AcRpKlk5kpWC2q9vtyEsJaXAZNAPsixUJJIvJyb0OsKCwIAQAgBACArukGljKV5YY5HkNa46urYBxcBe552lZzqqJ10MHKtHaTSEbcWpcTd6uWjDjnqlxGtkLus4WLbXGw7wrUarndI58Xh1Ravm3yyIVbonJEC6lle0DZFKDI3gHcsdpWm4hN207TKONxFJXTuuTz9RBV1U0WU8D2/baC5naBrDrCyq4Gcc4tNHoYbpmnPKpFxfcULGp4jNJZ7M3bjvO7jfcopKcUk0c+IdOU3KMlYhCC5sGSHhG/xsuuNGrLSLOGVehHWa80bBhkp2QSdeqPFy2WDxD+X7HPLpDCx+dHjsDqN0QHF3yC1XR1d8F5mT6Vwv1GP9iVPusHafkrfptbsH6phuYDBp97rcG/O6t+mVOLH6nR4Eul0WqJNnrD3eAUPAbPWkiP1KD0V+4c0fo0lfnI4NHS4kqu4oR1d+7+yrxtWXVj5/17j2h9GtMzN93FW/4o9WHmUdWtLWXkWGi0cpouRE3rU76eiy7sjNwi85Z9+ZJqZ4Yx7TmNtuy8AkYVJ6JspOdNcTXhtR+kE/o0TpbGxddrWg9JJy7FMoxh15Jer9CIQnJ/sg/t9zolA+QsBlY1j/AHWu1h22C8uain+x3Xke/Tc3H96s/MkKhoCAEAIAQAgKzitMBVl0oHqpoWRXOzXa97rO5rhwss8lP92jVjsp7bo/8b/dFt9tml7ZiWDDG0E/rLOMRJsQL6usLFruxvYoS3DbejJqp45RcMpxvdc+1exY4cZgdslb1mx7CtY1oSdkzlnhK1NXlFm6Ouifse09YXQ6U1wOJYinpfzy+5ArdH4JcyxhzvkBtUxqSiWajJZGx2BwkWLO8q6xNRcTlngcPLWKIc2isJ2XHZ8ltHHVUcc+iMO9LogVWiIDSWv2A7Qfmto9ISvmjkqdCRSvGQujwJg5TnHhl+a0eMm9FYxh0dSj1syVFh0bdjBxOZ71jKtUlqzqjQpw0R7PXxR8p7R0Xz7AkaM5aISrQjqxPWaYU7MgS49Fv+e5JQhT/wAk0vV+SNaca1X/ABwb7XkvNiWo00ld9FGB1E/12LCWLw8erGUvRe52Q6OrP/JOMfVi2etrZtvrLcwa63hZYvHYh/46aj4XfmzpjgMFH/JU2vH+EaW6OVT9sbzx/MrmqPF1eu2/H+Drp1MDR6ll3L+hhh2i1ZG8SRa0bxsc11jwyOY6FmsPWXJFpY3DPm/A63odJWujvVujcNjS0WfkbHXsNU9SvsyjlIjbpzV4X8SxKSAQAgBACA1VNQ2Npe9wa1ouXE2AHSpSbdkRKSirvQomkPpHo9V0bGPqLi2zVZ+I+11gLR0G1aRzxx6hJSp6o06H6VsqW+omADtgDje43AnfuzWGcHsT04P3PSVsRHf0cpLrJfddhp0kwCSE68Ic9hOwWu3jc5hc9TCyv+w9Kh0vS2P+bJr1EjaapOyI9ZaPNXhh8QtHbxM6vTWClrHa8PckxxVreSAOL/yXXBYpayXjn/B5NbFdGT/0eX7fs0SoK/EWnlR25iCfNdEVP50n6Hl1alD/AFbUfG/3TGDNKKhn0kbT8P8AQWm7g+Fjl+IqLRp969jJ+mzCC1zHNJBH9WuiowvqTLFVXFrZXmV6p0ildyG26vn8l1Xox5v0OJRxEus1H1ZCd6+U+282/rqTftdSKXr9ydxH5m3+dhujwqP64DviOSynOUuszWC2eordxNp46Zn7lvW1ZN048UaqnXnwb8yaMZpGftYhwz8AsnXpr5jqjgaz+U8fphRN2yjqafks3iIflzeOAqcbLxRnFpbC63q2TPvs1WZHgSQm+vomT8Ko9acV4+xMwrFZaoPNPTPcGPMbi58bbPbbWaQXXvmFV1ZfSaxw1Nq+3fuT/mxbdHvXhhE8TYyD7Oq/WuDcm+Qse1ZOTk7s3UIwVou/oNUAIAQAgBAeEX2oBHVYLTvJ1oYjmdrG/JbKb5nJKjBvOKIf91aS4c2FrSNhblx2KJPaVpZk0YqjNTp5NcjXVVT6dpY9skrfqPY0udb3Xgbxz71jFypuzTaPRqxpYiO2movinku9CWq0iDM/UT9bLeJW28lwgzheHop2dWPr7CSq08aMhC7rNvJN5U+n1G4w3Gp5L+yC/Tl55MTetx+Snbq8kUdPCLjJ+CR5FidfU3EMEZ6/mVZOtzRjJ4O9lGTff7IX1mFYxn+oH3dU+Cm8/qJW6X+v7sR1lFi7dsUw4NkPhkq2nzLKdFfL6CeoOIfXEzeIcP4lGzJmm+prl5EJ0NQeU5/Ufko3XYPi48JB+iPHKLxxJTd24EfEX0ZY8F0CqKixc31bD9aUG9uhm09dldUzGWIXDM6DgmgtLTi+p6x/vPANvhbsb4rRRSOeU5S4jhtIGm4GY2Kz5oySsSfRJGQyuO51dLbqZED3grlqanq4Z3gX1ZnQCAEAIAQAgNVTUNjaXvcGtaLlzjYAdJUpNuyIlJRV3oK4MWglP6uaN1+Zwv2XWuxJao5FWpyf7ZIlWVTQ8c1SBdWYeHblpGdjCpSUitYjo2x+1oWu0nqcjpyjoQaXRBgde2Sj9qIUajLhhdA2MWAsspyuddKmojEBUNw1UJsYlgS5FjCSjjdymMPFoKXYcI8hNiWFwNe1zYYw4C9wxoOfUtYN2OatGKeSNOqrmDNVRUNjYXPc1rRmXONgOtSV7Cg436Qi5xjoma+4zPFmjn1WmxceNlXbvkjXdqKvN27OJ1rQWmgZSNNM9z2Pc6Rzn8oyPN5NYDknWuLbrLmnfazPQoOLgnHQsCobAgBACAEAIDwi+1AKsawiB8UhdDGTqPzLG3HsnMG1wVtRnLbSvxRx4ylB0ZuyuouztpkcvgoWsHsOkbnulk7vaXv7mHI+B+Prp5O3ckiSyedvIqqgdBfrD/cCs3haT4HRDpbEx4/f3M3YzWt5NSD0Piae8WWFTBw4HZS6dqrrK/53GB0qrhtjppPxNPisHhWtDth01B9b7f2SINNagcuiafgmHm0qnw0jZdL0Of39hnBp4z69LUN4AOHdZUeGmbR6Ww74+q/mxNj04ozynSM+ONwVHQmjePSFCWj/AJ+xKi0tonbKqIfE63iqbuR0LEU2tSfDicD+TNE7g9vzUOElwLRrU5aSXmiU032Z8FWxqmnoJ8dkDDrOIa0NuXOIAFidpOxa09DkxHWRz3G/SAxp1KRnr3e+biMddva7h0q+1wRk4JZzdkU+sE1U7XqpdfeGXtG3g29utXVJvU5amNjDKmvHiSYqMAWBaOi4WyppHnzxM2+I1w/EKqnje2kqBE53tW9gguHOHA2vsuOhROiprtL4fHyozzvsvX3L56H9I6qriqG1jtaWJ7BfVaCGvZfVIblcEHtXmvmfVU5X4/mZ0JVNAQAgBACAEBWdLdLKemaYnO15XjV1GZluv7Os87GgXvznmW1GDc0+05cXNbqceLT+xRYS95IYwmxte4tkvbniYRdj4Sj0ZUqRUk1miU3DZj9UDi5ZvGR5HUuhp8ZGf9jTH3B2qksZdaGsehecj0YDL7zOw/NZfFPkaLoaP1M9/u/J+8H4fzUfEyLroenxb/PADo/J++PU0KPiJk/pNFGp+j0h/wAQ4dTPko31TmWXR2HXy+r9yLPotflVDjx1Pko2pvj6GkaNCnmkl4v3FbtCYG5iV1/jy7AVXdS4XNni4aPZ9CM7CRHyakt4SH5pszRVYik+C8DTVRRyACeqdI0ZhrnuIvwUOL4mkay+X3NUTKJp2stwd8lXYLurU7RvT1mHt3R9nzWigjB1Z8n5Mks0gw9uz1XY1NmPNDbqfRJ+Bhis8NSyIxxizZBIHauRAa5uRG3lXzyyWc1Tas5ImFatF5Un6IsPodZ7eIO3eujb+GIE/wAS5PlSPcorK/Yv5OlKDcEAIAQAgBAVXSDROmlk9aYmCRxu5wFi4iwBdzmwGaht8HYpKmpCmLAJIi90cg9p17Ft8ubau54qEndxz7/6PGj0XWpxtCorLTLtvzFOK4nVQ7AHcBbyWTxtNf6/X+iFgsQ3nW/9V7lbn02qQbatuv8AJSsZHhBF/wBNqPWtL0RqGldU/Y4jrKyljWtIryLrouPzVJvxsSYKmul2SkdV/Eqn6hU4RXkR+mUFrKT/APJk86PVzwD+k/7beassdVfD88iV0Zh+Tfe37kSbRKv/AH5P3iPJT8dV7fzwLLozDL/WvzxIc2h9f+9d/wBV3yUfGTety6wOHX+teSIE2hdcd7j/AKrvMqrxXNv88TVYektILyXsQptC63ex5+9/3KPiIvizRU4rSK8v6IM2hdXvp3nsPmU30OZdZEZ2h9QNtNJ+AnyTeU+ZO0zA4FKzbBIOMb/5VZThzRFxto9o46Z93tLY27cuUfdHn+aOStkZzns6Flx7E20sOQGtbVYwbzbIDoCyiruxlGG0zqHo5wFtJRtOuJJJ7TSyNN2ue9o5H2AA0DhfetHyO2Csi0qCwIAQAgBACAT4xXuY9rfUTPbq3142hzQSbapGtrXyvs3hNm6K7dnoyBJjLPrMqG8aebyYU2JE7yPb5FcxPSGhdcGeMHYQ4OaRx1gLLOafIpOKeaf3K/M2ikP08B/1G/NYuL5Mhd5Pw/Cqe/syRng9p81XvQ2WyyUdE0bLdSvG3MsqQ0ihWyaNFAzMatcjZPDGlxYw9X0IVsBYoaLWMSzoVHFchY1OjHMqOK5CxqkiCxkkTslNxOsZBG5zjYAH/gLpjpkeda7OZ1dU+olMr7jcxvut+e8rZWirHZCFkdG9FemDoHtpJiTE9wER/dPcdnwOJHA9Byq5q9jZU5WudoUlQQAgBACAEAIBVpDpBBRRiSdxAJs1rWlznG17Na0XPHYFMYt6FJzUdTldZSOrCamJhEcpc5ofyhdx5QF7Fc06EpSbR6kekaVKlGM027XyIv8AdUu2tZ2KVh58znl0pQf+v7exidCr/s4/wfmrqjV+pmMukaD/ANK/PAx/uc5vJa0fCCPByvuqn1MyeOpf/ivU9GjdUOTI9vCST+dWVKXP7GLxcHpTt5+54MMxJnJq6gdGuT43Vt32GfxHK/qYursVj/xEh+JrT4tUbtciViXzMDpXibNsjT8ULfKyjdossQ+Zui09rhyjTnjG4eD1Gwu0nfyJLfSNOOVHTng57fIqNh8yyrvkbWeks/Wgi6qj5xqHSfP0J3//AFN7fSPEdsRHCWI+JCzdCb4ouqy5MrMlbFU1HrJ3tbCw6zIy4EudfIu1SRYcy2hHZWbzOWcZ2/YnmOTjFGN7ephPkrftMd1X7R3ofpPTNqmMYy5l/V6wabsO1p2cknI82R51XLgdFCE4NuZ1NDqBACAEAIAQAgKdint4xC12YjopXNH2nzRtcexoHWVZaGM85I3VmHzAu9S+JrDYhroySDYA2IcBY25lX918mbqdLYSlG9ssnb+CuYjLWRnJ0RHRH8yrtVOZzOvRi/8AH6/0Qo5MRlP6uSNvxRtso2Zv5vsI4qm3ZU15v3NeIUGON5EkTh9lrPOybP8A2f54F99b/WvX3KviVfjMd/WGUcGZdoyTd9rHxS+lLw9yvVOkteds0vUfkm77/Nk7++lvJewrqcaqXcqaXrP5JsR/LjeN/wDxGNLTVVQ4NjMj3HcB+WQ6TkrWKSqRWpasM9HsmTqqUge4wi/W61h1X4oc08VwihzLgELBZsbbDec+87VR3KqtJ6siDD2A5Mb2BVL7x8ybqwwt9ZKWMaN7gOwC2Z6ArqJk5Tk7IV1Wlr5PZoowxuwzSNF+MbfN3YjmomkaD1m/AXU1Lqlz3Oc9783PcbknyWLm5Gr0sjcQpKjLDseqaf6KeRvRe7fwuuO5TdkptaFwwX0g1pIDoWTDeQC09ou3uUxvLRXJeI2Oszp9FK57GuezUcRm24NusZFSdUXdZm9CQQAgK9iuMSNq2UzNUB0Rk1jtuHOBA3bAO1WUbowqVHGSRXJS+PF4JJCbTU00IcTlrteyVrRu2a5t0FFGSWZTau7suBQ0IVVTh25XizGcUzXSwBuwIyIRSJ7XKljdM9JU2IuQanC6eW/rIY3cWNPkjuVUYvgV3GdB6I2IjLSTsa4gEb8t3EWVo56mVWKisjOnoo4WakTGsbzNAHbznpK00OaRFnasWZivEdVjS+RzWNG0uNgOtQXjd5Io2I6VaxLaRmt/mvBDfuja7rTJHVGg/mE36I+R2vM50j+d2wfCNgCq5I3SSVkMImFZNogZUdDJJk1hPUkIuXVVzKc4x1Y9otEZHZyODRzbSumOGm9cvU5pYlfKiw0OjcEeerrHndn3LaNCC1z7zGVacuIymeyNuZawdQ7Fq5KKzyRna5dcKqBJCxw1rFo5TSDlkciAdy4Xm8j3abvFEtQXBACAS4xg5knhqG8qMPaR7zXW8CO9TF2dzKpTcrWI7zDO0scGPF7Oa4A2I3EHYVrezs8jBbM1lmV/ENFWszppJoDzRyO1fwuJA6lorPU56kZRziQ//U4uTLFOOaVlj2sI70dNcCqrS4o2xaQ1jPpqG/OYZGk9TXG57VlJqOuRvGd9CQzTemBtKJoDzSxPHe0EKE1LRl9u2o3osbp5vo5o39AcL9m1TZk7aZOD1BZWIWKG+qea47f+FaBjWzsxTVSBrS57g1ozLnEAAdJOxWZz2KNium4cSyhj9c7YZXAiJvDYX+CxnOMNTWOHvnLIRHBJql/rKl7pXbgcmN+FoyC5Z4n6TojsxyiOaTRonIDsVIqrU0RWVWMdRrBoj7xDR3rpp4Kb68vI554u3VQzpcBgjz1dY87l2QwtOPC/ecs8ROXEYizRua0cAFu2kszJJvQTYjpbTQ3Gvru91gJ7TuWe+T6iubRoS1eRJ0RxuKvkMb5TTuv7EYA1pBa+TzcX2+za/lnPe2vp3HRSpU3LZbOhUGCQQm7GDW993tP/ABOzXMejCnGOiGKGgIAQHhNkAprtJaWLlTNJG5vtH/bdQ2lqYyr01xOb6RYxBLVCWESxlzdWR19XWtyXANN9Yc/MvRwVWFR7qWfK+nd7Hh9ISd95SuufPv8Ac20+ks8J1XESAe9ttusR8l1y6PhJXpu3qvzxOSl0tVjlVV/uWDD9KoJLa/6s/a2duxcVTDV6equuaz9NT1KONw9XR2fJj0MZIMtVw7VhGaeh1undEabDeY5cxzHYVWVOnLVeRVbcdH55iKt0Ygf9JTRn7TGgHuse9ZOhNdSRZVF88fIgt0Za36CoqYTzNlcR+F25ZupVh1kXUKcuqzJ1PXMFhVRyj/OiAPa0qVibaoiVN8xO7RV1S7XrZ31BvcRM9mFnAXs7iVDlVqdVWRG3CHHMdUmjrGiwY1gG4C/yAUxwTec2ZOrfRDKHDI27r8flsXVDD046LzMnJvVmx7gBlkO5dGS1MW+QjxHSOniydIHO91mZ7tiqqieUFfuI3T1lkVuu0zkdcQxBg95+Z42C2jh689f2+rK7dGPG5XK6qlmN5ZHu6LkN7B5rWOBis3m+0fFfSrEURW2BbbnkRvr6sNQ8Du49Ch0WSqqOqejvTCqc5sE8Uk7Lhoma1xcy+Q9abWc37RN8t64sRhopbSaXYduGxcm9lpv+DqC889MEAIBZj0Ie2NjhdrpAHDnGq8+QUpXMK6TST4v+GVHFtCgbuhd913kVR0k9Djnh2uqUjFMLkiNnsLT0rK0oO+hg1waPaV/rG6p5beT0jm8bdnMvqMJilVht+ffz8TwcVQ3crcOHdy8Dxjl2s42iVSVb4843uZwOXYclz1cNTqdePjx8zejja9DqSy5FiodMZG5SsDxztyPYTbvXn1Ojmv8AHLwfv/R69HpuLyqx8V7FhoNIKebIPAd7rsj2Hb1LhnCpS68bfbzR6tKvRrdSSf3J8lK1w3FQpXNHTRCqsNbyttudRGML3sZ1Iu2bNVgOhbXMbJCvENIIIeU8E8zcz3LPeLRZ935YWK1X6aSuuKeE/E/yF7+CvGM5au3q/YrKUUIqltZPnKZCOa+q3u8yuiFKis5Jy7/YwlVlpFpdxqiwojIuiZxc3yK7Y1msoQOaUU85SbN36BCOXUt+40nyVt5WfC352ldmBsBoW75ZOAt5hZudTjJLxRdQ5R9DM19M0XFNlzyOAHaR5rNzj81T7l1Tnwj9jyg0jdNKIKSliklIJDWkG4G3MvaMudYyrUVxbN1hKr5LzOjYDo3XMkilfURxAWL4Y2XDgbazHm9iRmL52OxYVK9KSsovzO3D4SrTe1tW7C7riPRBACAi4jSmRlmnVcM2nmdYgXyOWaXKThtKxV8Kx6QhwmjIdGdWQN5TDuLm72naHDIq6vY5ZudN2lmuaG/6qoZ9SRvbbzBU5NE/sqLmVjFNB2k68DtUj6p8j/XFaYeboz2o6cVzRxYnBbyDUX3d5VcRo5AXWjJew2kYLAjYA4DeDcbF7vxEYRT1T0PAjhZTk1o1qhY8zj9kB8TreSzljVwizaPR8fmn5IjyzTe/Az71z3FU+Jqvqw+5qsDh1q2/QWVtVJ9apaPhb8wsZ1sQ9Wl+dp10sLh07xh6skYPpnUUvJqHzD3XjWHUb3C86dKOt7PsPTjKelvMc13pjeYtUUzhJfO7vZt0G1+q3Ws/3LiauO0rMp9dp7VzHPIcwv8ANLL5s+/20K7iPMMNnr5j+piJ6Q0d51Vqqj4IzlSpLVlqoNF65wvLOI+jWcT2NNltGc+SOaapcETzow1vLlklPSbDu+a03s1ozF7L4ECvo4IB+scxnxO8iblVlWqcZMvCCekfQrNfpHTsJEbS884AA78+5YSqX7TrhQm+wR1ekkz+QBGPsi57T+Sz2mdEaEVrmLJHyPN3lzj0knxUZmqSWhKpNdhDm3a4G4c0kOB5wRmCgOq6C+lSanAirQ+eO+Ut7ysH2r/SDrvxUNXCbR2nC8UhqYxJBI2Rh3tO/eDzHoKpaxdO5MQkEAICr6ZYdYfpcLmsniGesQGzR7TE/v1TuKtG98is9nZtLQVU5FXCKijdqS8x94cqOTp5jw3K7V80cm5ipZ5dxBwv0gBrvVVkZjeDYutlfpCyVS2UjWVKpBX6y5r2GuMYNDXWljmeDq2Jhc0a43B1wbbOhdtHEyhHZWa8ziq4WnVlvFqVb/w3L9c+tdfLVDjY9NyEq4ir8sreRSGHy0XiV3EdE3Qm0kbuJ1iPGx6l59WtX+aTJ6vCxDbhzG/VaOoLn25MttsnUuAyyciNxHORqt7XWv1XWkadSXAXGsOgId9M9o6GC57TYdxXTChJasnaaG9DonRwcmFrnc78z2bO5bqmisqj4szxDHaeAWfKxtvqtzP4W5rS8Y6mdpS0RVMR9IkYyhjc887jYdgv3kKjrLgjWOFk9SsYhpXVzXGv6sHcwW79veqOpJnRHCwXaIX0pcSXEuJ2k7+POqHQo20N1PhBdyI3O+FpPghLy1G1LodUv5MDvvWb/EQrbMuRm61NfMO6X0cVB5Rjb2nwFu9Tu2ZvEw4Jsb03ozb9eY/daB4kqd32lHiZcIjem0CpW7Wucedzj5WCtsRRm69V8beB0rBsDgpGltPE2MOILtUcogWBcd5suW9z0khihIIBTjmIujLI4x+sk1tXmaGgaxPaO1SjGrOSyjqynYnRzuOtIXPP2t3DcOpbwkkedVjUbvISQTy0U3r42ksdlLHucPeG4OCT5o3w9W63c/B8uzuH2lWAR4jAKinsZNW4PvgbWu5nDZ1WWUoqSO+lVdN7MtDl9Fik9I8+re5hGRae8ELmzizoqYanUzWT5ov2jvpIY6zaluq7327DxH9cFsqvM4Z06lPVXXNF7jninjuCyRh4EfkVpk0U/bJcyux4dBG4vDGh176xzI4E8kcFpGmlojjbihfieltNDe8muRuZ7R69w6ypcorVhXeiKliXpIc72aeLrdn3DLvKrvOSNY4eT6whqa7EKrImSx3NBA7gAeu6i82XUKMNWjyn0Lnfyg0fE7yAIRU2S8VRjoO6P0fE8uUDoa3zJ8lbdPizN436Yjyk0Bphytd3F1vCyndxK/E1X2Dmk0XpWbIWX6Rc991ZRiuBVzm9ZMnvMUQ9p0bB0kDxVjOyF9RpXRR7ahh6GHWP+26q5LmaqlN6JkF2m8R+igqJekMsO0nyVd5EtunxaXiLX6cVEkohp6QGU7G62s7rDQLdZyUbzkiyorn5Fph0WxOZoMtZDBcZthi1iL7tZx28FR1WbrDR4lxwLDnU8LYnzSTlv7SS2sRuBsM7bLm56Ss27nQlZWGCgkEAgrm3rm/Zpzb70gv/AAhSYtf8ngTFBcjzUbHbWhWUmZypwlqhHLTmgeZY7mncbzRjMsOz1rO645giZps7StxWnt7CrT/RdtRH+lQWL7Bx1cxI22RHO7ZxScNotRrbGUtCgwaI1T9sYYPtuA7hcqqw8mXnj6UdMyw4Do7U07w5tQGc7Wgm45syPBaRw7Wdzzq+Jp1M4xs+Yzq9H2ykmaSR43NvZo6rLXc36zbONScdCK/Rymb+yDj9q58VoqUVwKuvPgzY2COMfs2DpsPFWUUjO8pdpFqNIKSLlTtPQy7v4QVDnFcTSOHqy0RDk04pxyGSycG28TfuUb2PBGiwcvmaRofpvOfoqUDpkd5DVVXNvRGiowjrLyJdNWYnMNZz2Qt52sBJ4B178dizlNot/wAS4Nmiqw6V/wBLUzv6Naw7GhZbyTJ3kVpFfcXOwaFv1AT0klUbZffT5mmeqipxd2q3mAGZO4ADMqUmyP3SLPo9onW14DpdakpTbI/TyNPQfoxxHUVbJGsKHE6ho/o9T0UepTxhg+s7a5x53O2lQ3c6YwUdBqoLAgBACAS4zC5s0czWlzQ18bwBc2cWuY7qLSPvIZVMntGFPXMfscL829TYrGrGWjJKg0BwuLHYgKtVSfoF2uypHklpz/UPJuWn/LdnwK0jKxWpB1Flr9xNU6X0xJEXrZj/AJcZPebLVVYo5JYWpxy7yDJpFUO+ipHAc8rg3uGah11wRRYdLrS8iDUYjXvyDoY+hrST2m4VPiGW3VFc2QK7AMQdnJPJb7N2juyU7berIvCOkP5F50TO1+sekk+IUpJj4h8CTBo81uxo42V1FGcqzYyoMFdIbMbe207GjifIZqW0iqvIs+H4BHFZzvbfzkeyOA8yqOTL7KRMnF1lIrIT4iWtBJIAGZJOQ4qpCK7Q01TiDyyhju0Gz6iS4jbwyu47crdSnZtqdNOk3qdJ0Q9HFNRuE0l6ip2maT6p/wAtuxnHb0pfkdkYJF0VS4IAQAgBACAEBGqqCOTlsB6d/aM1NykqcZaoXvwZzfoZXD7L82/MKdrmZblrqPzIz5po/pYrj3o8x2bQlkyu3Uj1o+QMroZRq3aedrh5Hali0asJaMxqKcWyAtzBWTIlG4lrKC+zajhyOaUbGugofau4KFDmRFXZY4GWChnbFGFRQROzLbdLcj3KFcrKlB6oQ1WDxudkXFnNkNbiQL2WsbnJKnG+WhJDQ0AAAAbANg4KSTVI5QyjZXsQx0a/qYGunnOQYzOx+0RkBz82+yra5Cg5DXB/R2+ctlxJ+tbNtPGbMb8ZHKPA9ZUNpaHbToW1OiU9O2NoYxoa1os1rQAAOYAbFQ6EkskbEJBACAEAIAQAgBACAEAICJV4bFKPbY0332z7QpTZSVOEtUJ6jRx7c6edzeZr/abwz2Dgp2jF0JLqS8xPVy1UP09OXN3vhzHEtOwdaumjKSmusjZhmKwSkBjxre6cndh2qWISix6xZnSjVXH2CpjqVq9VitxstDlE+M43FTi8jszsaOUeA5uk5Kt7lDRh2AVuIWdKTSUx3D6V43cAem3AqG0tTanQbzL9gOj9PRs1IIw3ndte74nbT4Kjk2dcYKOg0UFwQAgBACAEAIAQAgBACAEAIAQAgBAL8QwSCf6SJhPvWs7tGam7M5UoS1QsOjb4/oJ3ge5J7TeHR1KdrmZbiUepLzI9RJUMaRLDrD3o8xxtu61KtwKSlNK04+QjeKipcY6ZttzpDsb17Aegax6FdtcTCClN2ih/o7oTBTO9Y/8AXTnMyPzsfsA7OJuelZuXI7adFR1zZaFU2BACAEAIAQAgBACAEAIAQAgBACAEAIAQAgBACA8AQHqAEAIAQAgBACAEAIAQAgP/2Q==" id="139" name="Google Shape;139;p16">
            <a:hlinkClick r:id="rId4"/>
          </p:cNvPr>
          <p:cNvSpPr/>
          <p:nvPr/>
        </p:nvSpPr>
        <p:spPr>
          <a:xfrm>
            <a:off x="28575" y="-1804988"/>
            <a:ext cx="2428875" cy="37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UUExQVFhUXFxcXFxcWGBkgGhcXFxcWFhQYFx0cHCghGBwlHBQUITEhJSkrLi4uFx8zODMsNygtLisBCgoKDg0OGhAQGzIkHyQsLCwsLC03LCwsLCwsLCwsLCwsLCwsNCwsLCwsLCwsLCwsLCwsLCwsLCwsLCwsLCwsLP/AABEIARgAtAMBEQACEQEDEQH/xAAbAAACAgMBAAAAAAAAAAAAAAAABQQGAgMHAf/EAEsQAAEDAgIFCAYGBwcCBwAAAAEAAgMEEQUhBhIxQXEyUWGBkaGxwQcTIlJy0TNCYoKS4RQjQ1Oy0vAVFkRjg6Lxk+IXJCVUhMLj/8QAGgEBAAMBAQEAAAAAAAAAAAAAAAECAwQFBv/EADgRAAIBAgMECAUEAgIDAQAAAAABAgMRBCExEhNBUQUyYXGBkaHRFEJSsfAVIsHhM0MjYoKi8VP/2gAMAwEAAhEDEQA/AO4oAQAgBACAEAIAQAgBACAEAIAQAgBACAEAIAQAgBACAEAIAQAgBACAEAIAQAgBACAEAIAQAgBACAEAIAQAgBACAEAICBjGLx0zWukv7TwxoaLlz3XsB2HsUN2BDOkBz1aeU2Nsxbs51fZZXbjz+5rfjUxHsw2+LWPhZawpRau3Y5a2JlCVoQb7dCJLilWdjWjhG7zJWio0vqOaWMxPCmRZKusP13Dgz/tWip0OZhLF416Rt4ESUVLtskp/6g8ArqNBGEq2OfPy/ohSYfJe51ieciS/gtE6S5ehhJ4t6uXr7GP9nP6fwv8A5VfewMHRrvVP1MTh7+nsf/Kp3sPyxXc1uT9fY01FK9ov7R6BrX7wrbyBXdV+T9TSIJzsY8fE6yo69Pkaxw1d8beZsbRVXvhv3nHwVHXj9JssLV+t/nibG4XOeVUu6r+blR1+SXkaLCPjN+bNrMFaDd0sjrZ5nLwVfiJfiRf4OHH7s6BguHshjAYLa1nOzJuSBznJcVSpKbuz3MPQhShaKJ6zNwQAgBACAEAIDwmyAqmldnVNBmC0TPvY3s71ZLCR1FQ07x7/AOGV2k00n+XQ9WpiCkAhB4gBCQQAhAISJsakOsBuA8f+FeJzVnnYWuPSpuYmsu4pdFWa5atjeU5o4uF+xXUZPRFJVIR1aCOYv+jjlk+CM27XWCtu2us0iFU2uom+5P76F7w97jEwvYWO1RdpINjxGS45JJ2Tue1SbcE5Kz5EhVLggBACAEAICNiFH61hYXOaDtLbXtzZg5IZ1KaqR2WUKp0abcgkm19obnnwXK61RO1zjfRNF6XNEej3q3a0bg12Weqdzg4bDztCnezepejgY0J7UXwtmOHYlVNG2Jx5y1wur798UdWnBeohr9O6mE2dTxHg8jyWsMTTtmmcs41HJ7LSXK39mmD0kVDsv0Rh4SH+RXeIo8mUcay+ZeT9xvS6XzuF3Uob94nwao+Jo9pnJ4ldVJ/neb2aVv8ArRAdbv5VKxFB8WZSq4tfIe1Gl2o3WcxgBNh7e/PLZ0FaqVFq6bKfFYj6F6iyq9JUbP2LnfAfnZRt0ub9DWFXES+Vepob6U4z/h5f9v8AMp2qXNmu1X5LzfsRcT08EtvVwPDvtWtb8Sje0Vrdmc415cl5sTy6Q1b9gDR/XQoeKprqx8/xFPh6r60/L8YrndUSn2pH/jy8Fm8Y+H8E/CLi799/cmYdX1dMA2KbVHCMnbfa5hJWcsY3qbQoOPUaXgdD9HmlE9RJJBU2c5rBIyQWBLb6r2uAFrglpBHP0JCamro7KTkspO5e1c2BACAEAIAQAgBAVuqaC85/WO7p6Fxz1NbZGonPaou7ix5Y/wBfmFN2VsxXitD6zaL9Q+arJsxnDMiUeDxjMsHZ/wAqEyigOYKaMbgO5XSjxNoxRJEDP6P5q1oF9lEaswiN4zb4dXBQ6a1RWVNM53UwNuRqjadwWuzFHmqUiP8AojdwWbZdMyfBbm7SqkmMt9mSMIIXZ/koDMZL9PYFRoui0+i1hNbIfdgN/vyNt/AV0YbR+BpFXkmdVXQbAgBACAEAIAQGqqp2yN1XC48xsI5kKzgpq0hacDA5Mjx8QafK6zdKD4FFCcdJvxsyuaQTzwSakcbZz6sPsPZNi5zbDM3Ps9CLDqWjsZ1K1anyfg/cqcfpOiabS08jSMjmDbvT4dphYio89lPufuidF6RqF210jT0sd42VHQkX+J5xfo/5GFNpnQOt/wCYYPiy8QqqnJaossTDjfyfsOabF6d49mZhHQ4JaxZYuh9S8cvuSWyMdsc09YVTWNSnLSSfijyoe1oJNrAXOxHJaEyslc5nLK3WcRexJOzzKu5p6HlKL4kV9a0b+8Klm+Ba8Vq0apMQG8t61OxPkRvIcyLLjbBtkjHWFbdTLKS4J+TNEmPR/vB1Bx8Ap3Mhf/qyFPpDn7LZX8I3eYU7jmWV+zzJWAab1dHM6SnpXPEjWNeJI5CSGFxaGlvJ5bs892WS2p09hWNIySzbR0zRz0r+vcI5cPrGSHZ6uN0jTbM/VadnQr7Jberv7vY6SCqGx6gBACAEAIAQAgK9XFormgkBzoPZF8zqSHWtw9YO1WjcyqW/PEr2lWiFLUSiR8XtauZDnAHM7QDa/Sto5rM46t4v9uQkOg1H+4b2u+atsow26nM8OhVJ/wC3j7FVxI26nMyj0Opm8mnjHBqzcCW6j1ZIbggZyRq8FRwMnDmjVU4aXCznEjmJNv6zKrskJW4EGTA28wPEJZi65GAwho3DsVkido8/stvujsCtYbbJEeHN93uV0VcmSoaEe6FZFbsYR0w5h2LRIlRNwhUltkc6LxfrSeZh7yB81lVeR2YOP72+wtS5z0gQAgBACAEB442HPwQC+XE7Gwb2mytsswda3AS6RRGqYACI5GO14pGn2mPGVxnsINiN4V4ftMas3NZaimTTGGMBta4QTAWc2zi11tj2EA+yb79mYVnG2hEZqWupGk08w0f4lv4X/wAqjMtZMwGneHbpnH4YpT4MTMraJm3TejOz9IPCmn/kUE2X5b3MJNMac7Iaw8KWb+VNohxj+NEObS2PdSVx/wDjPHip2kZOC5rzRCl0s5qGuP8Ao28XKG0ZunH6kaHaVP3UFX1tYP8A7Ku0iu7h9SNf955d2H1HW5g802kN3D616mM2k9Q1ut/Z09stj2E55bACVZS5IKlBu22jRNptPGxz3YfI1rRcl0jRkOjVur3a4F1Qg3ZTQrPpdO6kHXL/APmo3jN1hO034f6UnSvDPUwxX+tLM4N4EiIqdu4eGtxbOh6J4lUyPa6OXDXtNg8R1DnuDbjWsAwe1YG11WTUlmXpwcJZM6IsTsBACAEAIAQAgIMpBJNiOIKumYy1uYarTzFTcqa5KRh2taeoKbkOK5Ces0eicb+rb+EKya4o550L6E6HDwAM3DrUNrkXVLLU2foR989jfkl1yJ3fb9jE0J94dY+RTIbvtMHUB6O/80uVdIhV1CWi9htzvn5BSlcxqUmlcXmjB2nsACtu0YbtcTNtKwfVHWrKEVwJUInsr2tFzYBWukS7I5/plpRSPhkjjd617mOa0sBIBIsLn5XVZzVrGlLDz207WORtopDsYf64rnPUN7MJkO4DifkouibMkRYK8G+uARvF7jgVG0hsM6R6KnV0lYyEV84ja0yOa72w4Mc0agD76oOta42KdpMrsW0O/KpcEAIAQAgBAYyNuCOcEdqBnG8Vla4erbJqSRuLSGvs4Wy3G645qUG+B6NPd1aUdG0l36Gqlhqt1VUNHRI49xJCRrTRP6fSnwt3GNRVYlEbsq3PHM5sd+9vmuiOJh8ysclTomqv8cr9+TEx9KOIROLSWOLSQdeEbRl9V4XQrPNHnuE1kyXT+mqpHLpIndLXub4tcoLKL4v88xpTemth+kopB8EjT4hqki0hnT+mGjPKinZ91p8HoRZ8jfV+lDD3xmz5AdtjE/PusrRdmUqRk1ZL7FarPSZF+yie7jZvjc9ylzZgsPUerS9RJWafVUnIDYx1uPkO5Vcmaxwi4tv0E1TilRL9JNIQd17DsFgqtm8aFOOiIes0bSB1hVzNsjxlXHsD2k9Bv4KLN5IteKzZvie52TIpnfDG/wCSfD1X8rI+Jor5l6DGmwSqkIDadwv77mN7cye5WWEqcTKfSFFHQ9C9AcRpKlk5kpWC2q9vtyEsJaXAZNAPsixUJJIvJyb0OsKCwIAQAgBACArukGljKV5YY5HkNa46urYBxcBe552lZzqqJ10MHKtHaTSEbcWpcTd6uWjDjnqlxGtkLus4WLbXGw7wrUarndI58Xh1Ravm3yyIVbonJEC6lle0DZFKDI3gHcsdpWm4hN207TKONxFJXTuuTz9RBV1U0WU8D2/baC5naBrDrCyq4Gcc4tNHoYbpmnPKpFxfcULGp4jNJZ7M3bjvO7jfcopKcUk0c+IdOU3KMlYhCC5sGSHhG/xsuuNGrLSLOGVehHWa80bBhkp2QSdeqPFy2WDxD+X7HPLpDCx+dHjsDqN0QHF3yC1XR1d8F5mT6Vwv1GP9iVPusHafkrfptbsH6phuYDBp97rcG/O6t+mVOLH6nR4Eul0WqJNnrD3eAUPAbPWkiP1KD0V+4c0fo0lfnI4NHS4kqu4oR1d+7+yrxtWXVj5/17j2h9GtMzN93FW/4o9WHmUdWtLWXkWGi0cpouRE3rU76eiy7sjNwi85Z9+ZJqZ4Yx7TmNtuy8AkYVJ6JspOdNcTXhtR+kE/o0TpbGxddrWg9JJy7FMoxh15Jer9CIQnJ/sg/t9zolA+QsBlY1j/AHWu1h22C8uain+x3Xke/Tc3H96s/MkKhoCAEAIAQAgKzitMBVl0oHqpoWRXOzXa97rO5rhwss8lP92jVjsp7bo/8b/dFt9tml7ZiWDDG0E/rLOMRJsQL6usLFruxvYoS3DbejJqp45RcMpxvdc+1exY4cZgdslb1mx7CtY1oSdkzlnhK1NXlFm6Ouifse09YXQ6U1wOJYinpfzy+5ArdH4JcyxhzvkBtUxqSiWajJZGx2BwkWLO8q6xNRcTlngcPLWKIc2isJ2XHZ8ltHHVUcc+iMO9LogVWiIDSWv2A7Qfmto9ISvmjkqdCRSvGQujwJg5TnHhl+a0eMm9FYxh0dSj1syVFh0bdjBxOZ71jKtUlqzqjQpw0R7PXxR8p7R0Xz7AkaM5aISrQjqxPWaYU7MgS49Fv+e5JQhT/wAk0vV+SNaca1X/ABwb7XkvNiWo00ld9FGB1E/12LCWLw8erGUvRe52Q6OrP/JOMfVi2etrZtvrLcwa63hZYvHYh/46aj4XfmzpjgMFH/JU2vH+EaW6OVT9sbzx/MrmqPF1eu2/H+Drp1MDR6ll3L+hhh2i1ZG8SRa0bxsc11jwyOY6FmsPWXJFpY3DPm/A63odJWujvVujcNjS0WfkbHXsNU9SvsyjlIjbpzV4X8SxKSAQAgBACA1VNQ2Npe9wa1ouXE2AHSpSbdkRKSirvQomkPpHo9V0bGPqLi2zVZ+I+11gLR0G1aRzxx6hJSp6o06H6VsqW+omADtgDje43AnfuzWGcHsT04P3PSVsRHf0cpLrJfddhp0kwCSE68Ic9hOwWu3jc5hc9TCyv+w9Kh0vS2P+bJr1EjaapOyI9ZaPNXhh8QtHbxM6vTWClrHa8PckxxVreSAOL/yXXBYpayXjn/B5NbFdGT/0eX7fs0SoK/EWnlR25iCfNdEVP50n6Hl1alD/AFbUfG/3TGDNKKhn0kbT8P8AQWm7g+Fjl+IqLRp969jJ+mzCC1zHNJBH9WuiowvqTLFVXFrZXmV6p0ildyG26vn8l1Xox5v0OJRxEus1H1ZCd6+U+282/rqTftdSKXr9ydxH5m3+dhujwqP64DviOSynOUuszWC2eordxNp46Zn7lvW1ZN048UaqnXnwb8yaMZpGftYhwz8AsnXpr5jqjgaz+U8fphRN2yjqafks3iIflzeOAqcbLxRnFpbC63q2TPvs1WZHgSQm+vomT8Ko9acV4+xMwrFZaoPNPTPcGPMbi58bbPbbWaQXXvmFV1ZfSaxw1Nq+3fuT/mxbdHvXhhE8TYyD7Oq/WuDcm+Qse1ZOTk7s3UIwVou/oNUAIAQAgBAeEX2oBHVYLTvJ1oYjmdrG/JbKb5nJKjBvOKIf91aS4c2FrSNhblx2KJPaVpZk0YqjNTp5NcjXVVT6dpY9skrfqPY0udb3Xgbxz71jFypuzTaPRqxpYiO2movinku9CWq0iDM/UT9bLeJW28lwgzheHop2dWPr7CSq08aMhC7rNvJN5U+n1G4w3Gp5L+yC/Tl55MTetx+Snbq8kUdPCLjJ+CR5FidfU3EMEZ6/mVZOtzRjJ4O9lGTff7IX1mFYxn+oH3dU+Cm8/qJW6X+v7sR1lFi7dsUw4NkPhkq2nzLKdFfL6CeoOIfXEzeIcP4lGzJmm+prl5EJ0NQeU5/Ufko3XYPi48JB+iPHKLxxJTd24EfEX0ZY8F0CqKixc31bD9aUG9uhm09dldUzGWIXDM6DgmgtLTi+p6x/vPANvhbsb4rRRSOeU5S4jhtIGm4GY2Kz5oySsSfRJGQyuO51dLbqZED3grlqanq4Z3gX1ZnQCAEAIAQAgNVTUNjaXvcGtaLlzjYAdJUpNuyIlJRV3oK4MWglP6uaN1+Zwv2XWuxJao5FWpyf7ZIlWVTQ8c1SBdWYeHblpGdjCpSUitYjo2x+1oWu0nqcjpyjoQaXRBgde2Sj9qIUajLhhdA2MWAsspyuddKmojEBUNw1UJsYlgS5FjCSjjdymMPFoKXYcI8hNiWFwNe1zYYw4C9wxoOfUtYN2OatGKeSNOqrmDNVRUNjYXPc1rRmXONgOtSV7Cg436Qi5xjoma+4zPFmjn1WmxceNlXbvkjXdqKvN27OJ1rQWmgZSNNM9z2Pc6Rzn8oyPN5NYDknWuLbrLmnfazPQoOLgnHQsCobAgBACAEAIDwi+1AKsawiB8UhdDGTqPzLG3HsnMG1wVtRnLbSvxRx4ylB0ZuyuouztpkcvgoWsHsOkbnulk7vaXv7mHI+B+Prp5O3ckiSyedvIqqgdBfrD/cCs3haT4HRDpbEx4/f3M3YzWt5NSD0Piae8WWFTBw4HZS6dqrrK/53GB0qrhtjppPxNPisHhWtDth01B9b7f2SINNagcuiafgmHm0qnw0jZdL0Of39hnBp4z69LUN4AOHdZUeGmbR6Ww74+q/mxNj04ozynSM+ONwVHQmjePSFCWj/AJ+xKi0tonbKqIfE63iqbuR0LEU2tSfDicD+TNE7g9vzUOElwLRrU5aSXmiU032Z8FWxqmnoJ8dkDDrOIa0NuXOIAFidpOxa09DkxHWRz3G/SAxp1KRnr3e+biMddva7h0q+1wRk4JZzdkU+sE1U7XqpdfeGXtG3g29utXVJvU5amNjDKmvHiSYqMAWBaOi4WyppHnzxM2+I1w/EKqnje2kqBE53tW9gguHOHA2vsuOhROiprtL4fHyozzvsvX3L56H9I6qriqG1jtaWJ7BfVaCGvZfVIblcEHtXmvmfVU5X4/mZ0JVNAQAgBACAEBWdLdLKemaYnO15XjV1GZluv7Os87GgXvznmW1GDc0+05cXNbqceLT+xRYS95IYwmxte4tkvbniYRdj4Sj0ZUqRUk1miU3DZj9UDi5ZvGR5HUuhp8ZGf9jTH3B2qksZdaGsehecj0YDL7zOw/NZfFPkaLoaP1M9/u/J+8H4fzUfEyLroenxb/PADo/J++PU0KPiJk/pNFGp+j0h/wAQ4dTPko31TmWXR2HXy+r9yLPotflVDjx1Pko2pvj6GkaNCnmkl4v3FbtCYG5iV1/jy7AVXdS4XNni4aPZ9CM7CRHyakt4SH5pszRVYik+C8DTVRRyACeqdI0ZhrnuIvwUOL4mkay+X3NUTKJp2stwd8lXYLurU7RvT1mHt3R9nzWigjB1Z8n5Mks0gw9uz1XY1NmPNDbqfRJ+Bhis8NSyIxxizZBIHauRAa5uRG3lXzyyWc1Tas5ImFatF5Un6IsPodZ7eIO3eujb+GIE/wAS5PlSPcorK/Yv5OlKDcEAIAQAgBAVXSDROmlk9aYmCRxu5wFi4iwBdzmwGaht8HYpKmpCmLAJIi90cg9p17Ft8ubau54qEndxz7/6PGj0XWpxtCorLTLtvzFOK4nVQ7AHcBbyWTxtNf6/X+iFgsQ3nW/9V7lbn02qQbatuv8AJSsZHhBF/wBNqPWtL0RqGldU/Y4jrKyljWtIryLrouPzVJvxsSYKmul2SkdV/Eqn6hU4RXkR+mUFrKT/APJk86PVzwD+k/7beassdVfD88iV0Zh+Tfe37kSbRKv/AH5P3iPJT8dV7fzwLLozDL/WvzxIc2h9f+9d/wBV3yUfGTety6wOHX+teSIE2hdcd7j/AKrvMqrxXNv88TVYektILyXsQptC63ex5+9/3KPiIvizRU4rSK8v6IM2hdXvp3nsPmU30OZdZEZ2h9QNtNJ+AnyTeU+ZO0zA4FKzbBIOMb/5VZThzRFxto9o46Z93tLY27cuUfdHn+aOStkZzns6Flx7E20sOQGtbVYwbzbIDoCyiruxlGG0zqHo5wFtJRtOuJJJ7TSyNN2ue9o5H2AA0DhfetHyO2Csi0qCwIAQAgBACAT4xXuY9rfUTPbq3142hzQSbapGtrXyvs3hNm6K7dnoyBJjLPrMqG8aebyYU2JE7yPb5FcxPSGhdcGeMHYQ4OaRx1gLLOafIpOKeaf3K/M2ikP08B/1G/NYuL5Mhd5Pw/Cqe/syRng9p81XvQ2WyyUdE0bLdSvG3MsqQ0ihWyaNFAzMatcjZPDGlxYw9X0IVsBYoaLWMSzoVHFchY1OjHMqOK5CxqkiCxkkTslNxOsZBG5zjYAH/gLpjpkeda7OZ1dU+olMr7jcxvut+e8rZWirHZCFkdG9FemDoHtpJiTE9wER/dPcdnwOJHA9Byq5q9jZU5WudoUlQQAgBACAEAIBVpDpBBRRiSdxAJs1rWlznG17Na0XPHYFMYt6FJzUdTldZSOrCamJhEcpc5ofyhdx5QF7Fc06EpSbR6kekaVKlGM027XyIv8AdUu2tZ2KVh58znl0pQf+v7exidCr/s4/wfmrqjV+pmMukaD/ANK/PAx/uc5vJa0fCCPByvuqn1MyeOpf/ivU9GjdUOTI9vCST+dWVKXP7GLxcHpTt5+54MMxJnJq6gdGuT43Vt32GfxHK/qYursVj/xEh+JrT4tUbtciViXzMDpXibNsjT8ULfKyjdossQ+Zui09rhyjTnjG4eD1Gwu0nfyJLfSNOOVHTng57fIqNh8yyrvkbWeks/Wgi6qj5xqHSfP0J3//AFN7fSPEdsRHCWI+JCzdCb4ouqy5MrMlbFU1HrJ3tbCw6zIy4EudfIu1SRYcy2hHZWbzOWcZ2/YnmOTjFGN7ephPkrftMd1X7R3ofpPTNqmMYy5l/V6wabsO1p2cknI82R51XLgdFCE4NuZ1NDqBACAEAIAQAgKdint4xC12YjopXNH2nzRtcexoHWVZaGM85I3VmHzAu9S+JrDYhroySDYA2IcBY25lX918mbqdLYSlG9ssnb+CuYjLWRnJ0RHRH8yrtVOZzOvRi/8AH6/0Qo5MRlP6uSNvxRtso2Zv5vsI4qm3ZU15v3NeIUGON5EkTh9lrPOybP8A2f54F99b/WvX3KviVfjMd/WGUcGZdoyTd9rHxS+lLw9yvVOkteds0vUfkm77/Nk7++lvJewrqcaqXcqaXrP5JsR/LjeN/wDxGNLTVVQ4NjMj3HcB+WQ6TkrWKSqRWpasM9HsmTqqUge4wi/W61h1X4oc08VwihzLgELBZsbbDec+87VR3KqtJ6siDD2A5Mb2BVL7x8ybqwwt9ZKWMaN7gOwC2Z6ArqJk5Tk7IV1Wlr5PZoowxuwzSNF+MbfN3YjmomkaD1m/AXU1Lqlz3Oc9783PcbknyWLm5Gr0sjcQpKjLDseqaf6KeRvRe7fwuuO5TdkptaFwwX0g1pIDoWTDeQC09ou3uUxvLRXJeI2Oszp9FK57GuezUcRm24NusZFSdUXdZm9CQQAgK9iuMSNq2UzNUB0Rk1jtuHOBA3bAO1WUbowqVHGSRXJS+PF4JJCbTU00IcTlrteyVrRu2a5t0FFGSWZTau7suBQ0IVVTh25XizGcUzXSwBuwIyIRSJ7XKljdM9JU2IuQanC6eW/rIY3cWNPkjuVUYvgV3GdB6I2IjLSTsa4gEb8t3EWVo56mVWKisjOnoo4WakTGsbzNAHbznpK00OaRFnasWZivEdVjS+RzWNG0uNgOtQXjd5Io2I6VaxLaRmt/mvBDfuja7rTJHVGg/mE36I+R2vM50j+d2wfCNgCq5I3SSVkMImFZNogZUdDJJk1hPUkIuXVVzKc4x1Y9otEZHZyODRzbSumOGm9cvU5pYlfKiw0OjcEeerrHndn3LaNCC1z7zGVacuIymeyNuZawdQ7Fq5KKzyRna5dcKqBJCxw1rFo5TSDlkciAdy4Xm8j3abvFEtQXBACAS4xg5knhqG8qMPaR7zXW8CO9TF2dzKpTcrWI7zDO0scGPF7Oa4A2I3EHYVrezs8jBbM1lmV/ENFWszppJoDzRyO1fwuJA6lorPU56kZRziQ//U4uTLFOOaVlj2sI70dNcCqrS4o2xaQ1jPpqG/OYZGk9TXG57VlJqOuRvGd9CQzTemBtKJoDzSxPHe0EKE1LRl9u2o3osbp5vo5o39AcL9m1TZk7aZOD1BZWIWKG+qea47f+FaBjWzsxTVSBrS57g1ozLnEAAdJOxWZz2KNium4cSyhj9c7YZXAiJvDYX+CxnOMNTWOHvnLIRHBJql/rKl7pXbgcmN+FoyC5Z4n6TojsxyiOaTRonIDsVIqrU0RWVWMdRrBoj7xDR3rpp4Kb68vI554u3VQzpcBgjz1dY87l2QwtOPC/ecs8ROXEYizRua0cAFu2kszJJvQTYjpbTQ3Gvru91gJ7TuWe+T6iubRoS1eRJ0RxuKvkMb5TTuv7EYA1pBa+TzcX2+za/lnPe2vp3HRSpU3LZbOhUGCQQm7GDW993tP/ABOzXMejCnGOiGKGgIAQHhNkAprtJaWLlTNJG5vtH/bdQ2lqYyr01xOb6RYxBLVCWESxlzdWR19XWtyXANN9Yc/MvRwVWFR7qWfK+nd7Hh9ISd95SuufPv8Ac20+ks8J1XESAe9ttusR8l1y6PhJXpu3qvzxOSl0tVjlVV/uWDD9KoJLa/6s/a2duxcVTDV6equuaz9NT1KONw9XR2fJj0MZIMtVw7VhGaeh1undEabDeY5cxzHYVWVOnLVeRVbcdH55iKt0Ygf9JTRn7TGgHuse9ZOhNdSRZVF88fIgt0Za36CoqYTzNlcR+F25ZupVh1kXUKcuqzJ1PXMFhVRyj/OiAPa0qVibaoiVN8xO7RV1S7XrZ31BvcRM9mFnAXs7iVDlVqdVWRG3CHHMdUmjrGiwY1gG4C/yAUxwTec2ZOrfRDKHDI27r8flsXVDD046LzMnJvVmx7gBlkO5dGS1MW+QjxHSOniydIHO91mZ7tiqqieUFfuI3T1lkVuu0zkdcQxBg95+Z42C2jh689f2+rK7dGPG5XK6qlmN5ZHu6LkN7B5rWOBis3m+0fFfSrEURW2BbbnkRvr6sNQ8Du49Ch0WSqqOqejvTCqc5sE8Uk7Lhoma1xcy+Q9abWc37RN8t64sRhopbSaXYduGxcm9lpv+DqC889MEAIBZj0Ie2NjhdrpAHDnGq8+QUpXMK6TST4v+GVHFtCgbuhd913kVR0k9Djnh2uqUjFMLkiNnsLT0rK0oO+hg1waPaV/rG6p5beT0jm8bdnMvqMJilVht+ffz8TwcVQ3crcOHdy8Dxjl2s42iVSVb4843uZwOXYclz1cNTqdePjx8zejja9DqSy5FiodMZG5SsDxztyPYTbvXn1Ojmv8AHLwfv/R69HpuLyqx8V7FhoNIKebIPAd7rsj2Hb1LhnCpS68bfbzR6tKvRrdSSf3J8lK1w3FQpXNHTRCqsNbyttudRGML3sZ1Iu2bNVgOhbXMbJCvENIIIeU8E8zcz3LPeLRZ935YWK1X6aSuuKeE/E/yF7+CvGM5au3q/YrKUUIqltZPnKZCOa+q3u8yuiFKis5Jy7/YwlVlpFpdxqiwojIuiZxc3yK7Y1msoQOaUU85SbN36BCOXUt+40nyVt5WfC352ldmBsBoW75ZOAt5hZudTjJLxRdQ5R9DM19M0XFNlzyOAHaR5rNzj81T7l1Tnwj9jyg0jdNKIKSliklIJDWkG4G3MvaMudYyrUVxbN1hKr5LzOjYDo3XMkilfURxAWL4Y2XDgbazHm9iRmL52OxYVK9KSsovzO3D4SrTe1tW7C7riPRBACAi4jSmRlmnVcM2nmdYgXyOWaXKThtKxV8Kx6QhwmjIdGdWQN5TDuLm72naHDIq6vY5ZudN2lmuaG/6qoZ9SRvbbzBU5NE/sqLmVjFNB2k68DtUj6p8j/XFaYeboz2o6cVzRxYnBbyDUX3d5VcRo5AXWjJew2kYLAjYA4DeDcbF7vxEYRT1T0PAjhZTk1o1qhY8zj9kB8TreSzljVwizaPR8fmn5IjyzTe/Az71z3FU+Jqvqw+5qsDh1q2/QWVtVJ9apaPhb8wsZ1sQ9Wl+dp10sLh07xh6skYPpnUUvJqHzD3XjWHUb3C86dKOt7PsPTjKelvMc13pjeYtUUzhJfO7vZt0G1+q3Ws/3LiauO0rMp9dp7VzHPIcwv8ANLL5s+/20K7iPMMNnr5j+piJ6Q0d51Vqqj4IzlSpLVlqoNF65wvLOI+jWcT2NNltGc+SOaapcETzow1vLlklPSbDu+a03s1ozF7L4ECvo4IB+scxnxO8iblVlWqcZMvCCekfQrNfpHTsJEbS884AA78+5YSqX7TrhQm+wR1ekkz+QBGPsi57T+Sz2mdEaEVrmLJHyPN3lzj0knxUZmqSWhKpNdhDm3a4G4c0kOB5wRmCgOq6C+lSanAirQ+eO+Ut7ysH2r/SDrvxUNXCbR2nC8UhqYxJBI2Rh3tO/eDzHoKpaxdO5MQkEAICr6ZYdYfpcLmsniGesQGzR7TE/v1TuKtG98is9nZtLQVU5FXCKijdqS8x94cqOTp5jw3K7V80cm5ipZ5dxBwv0gBrvVVkZjeDYutlfpCyVS2UjWVKpBX6y5r2GuMYNDXWljmeDq2Jhc0a43B1wbbOhdtHEyhHZWa8ziq4WnVlvFqVb/w3L9c+tdfLVDjY9NyEq4ir8sreRSGHy0XiV3EdE3Qm0kbuJ1iPGx6l59WtX+aTJ6vCxDbhzG/VaOoLn25MttsnUuAyyciNxHORqt7XWv1XWkadSXAXGsOgId9M9o6GC57TYdxXTChJasnaaG9DonRwcmFrnc78z2bO5bqmisqj4szxDHaeAWfKxtvqtzP4W5rS8Y6mdpS0RVMR9IkYyhjc887jYdgv3kKjrLgjWOFk9SsYhpXVzXGv6sHcwW79veqOpJnRHCwXaIX0pcSXEuJ2k7+POqHQo20N1PhBdyI3O+FpPghLy1G1LodUv5MDvvWb/EQrbMuRm61NfMO6X0cVB5Rjb2nwFu9Tu2ZvEw4Jsb03ozb9eY/daB4kqd32lHiZcIjem0CpW7Wucedzj5WCtsRRm69V8beB0rBsDgpGltPE2MOILtUcogWBcd5suW9z0khihIIBTjmIujLI4x+sk1tXmaGgaxPaO1SjGrOSyjqynYnRzuOtIXPP2t3DcOpbwkkedVjUbvISQTy0U3r42ksdlLHucPeG4OCT5o3w9W63c/B8uzuH2lWAR4jAKinsZNW4PvgbWu5nDZ1WWUoqSO+lVdN7MtDl9Fik9I8+re5hGRae8ELmzizoqYanUzWT5ov2jvpIY6zaluq7327DxH9cFsqvM4Z06lPVXXNF7jninjuCyRh4EfkVpk0U/bJcyux4dBG4vDGh176xzI4E8kcFpGmlojjbihfieltNDe8muRuZ7R69w6ypcorVhXeiKliXpIc72aeLrdn3DLvKrvOSNY4eT6whqa7EKrImSx3NBA7gAeu6i82XUKMNWjyn0Lnfyg0fE7yAIRU2S8VRjoO6P0fE8uUDoa3zJ8lbdPizN436Yjyk0Bphytd3F1vCyndxK/E1X2Dmk0XpWbIWX6Rc991ZRiuBVzm9ZMnvMUQ9p0bB0kDxVjOyF9RpXRR7ahh6GHWP+26q5LmaqlN6JkF2m8R+igqJekMsO0nyVd5EtunxaXiLX6cVEkohp6QGU7G62s7rDQLdZyUbzkiyorn5Fph0WxOZoMtZDBcZthi1iL7tZx28FR1WbrDR4lxwLDnU8LYnzSTlv7SS2sRuBsM7bLm56Ss27nQlZWGCgkEAgrm3rm/Zpzb70gv/AAhSYtf8ngTFBcjzUbHbWhWUmZypwlqhHLTmgeZY7mncbzRjMsOz1rO645giZps7StxWnt7CrT/RdtRH+lQWL7Bx1cxI22RHO7ZxScNotRrbGUtCgwaI1T9sYYPtuA7hcqqw8mXnj6UdMyw4Do7U07w5tQGc7Wgm45syPBaRw7Wdzzq+Jp1M4xs+Yzq9H2ykmaSR43NvZo6rLXc36zbONScdCK/Rymb+yDj9q58VoqUVwKuvPgzY2COMfs2DpsPFWUUjO8pdpFqNIKSLlTtPQy7v4QVDnFcTSOHqy0RDk04pxyGSycG28TfuUb2PBGiwcvmaRofpvOfoqUDpkd5DVVXNvRGiowjrLyJdNWYnMNZz2Qt52sBJ4B178dizlNot/wAS4Nmiqw6V/wBLUzv6Naw7GhZbyTJ3kVpFfcXOwaFv1AT0klUbZffT5mmeqipxd2q3mAGZO4ADMqUmyP3SLPo9onW14DpdakpTbI/TyNPQfoxxHUVbJGsKHE6ho/o9T0UepTxhg+s7a5x53O2lQ3c6YwUdBqoLAgBACAS4zC5s0czWlzQ18bwBc2cWuY7qLSPvIZVMntGFPXMfscL829TYrGrGWjJKg0BwuLHYgKtVSfoF2uypHklpz/UPJuWn/LdnwK0jKxWpB1Flr9xNU6X0xJEXrZj/AJcZPebLVVYo5JYWpxy7yDJpFUO+ipHAc8rg3uGah11wRRYdLrS8iDUYjXvyDoY+hrST2m4VPiGW3VFc2QK7AMQdnJPJb7N2juyU7berIvCOkP5F50TO1+sekk+IUpJj4h8CTBo81uxo42V1FGcqzYyoMFdIbMbe207GjifIZqW0iqvIs+H4BHFZzvbfzkeyOA8yqOTL7KRMnF1lIrIT4iWtBJIAGZJOQ4qpCK7Q01TiDyyhju0Gz6iS4jbwyu47crdSnZtqdNOk3qdJ0Q9HFNRuE0l6ip2maT6p/wAtuxnHb0pfkdkYJF0VS4IAQAgBACAEBGqqCOTlsB6d/aM1NykqcZaoXvwZzfoZXD7L82/MKdrmZblrqPzIz5po/pYrj3o8x2bQlkyu3Uj1o+QMroZRq3aedrh5Hali0asJaMxqKcWyAtzBWTIlG4lrKC+zajhyOaUbGugofau4KFDmRFXZY4GWChnbFGFRQROzLbdLcj3KFcrKlB6oQ1WDxudkXFnNkNbiQL2WsbnJKnG+WhJDQ0AAAAbANg4KSTVI5QyjZXsQx0a/qYGunnOQYzOx+0RkBz82+yra5Cg5DXB/R2+ctlxJ+tbNtPGbMb8ZHKPA9ZUNpaHbToW1OiU9O2NoYxoa1os1rQAAOYAbFQ6EkskbEJBACAEAIAQAgBACAEAICJV4bFKPbY0332z7QpTZSVOEtUJ6jRx7c6edzeZr/abwz2Dgp2jF0JLqS8xPVy1UP09OXN3vhzHEtOwdaumjKSmusjZhmKwSkBjxre6cndh2qWISix6xZnSjVXH2CpjqVq9VitxstDlE+M43FTi8jszsaOUeA5uk5Kt7lDRh2AVuIWdKTSUx3D6V43cAem3AqG0tTanQbzL9gOj9PRs1IIw3ndte74nbT4Kjk2dcYKOg0UFwQAgBACAEAIAQAgBACAEAIAQAgBAL8QwSCf6SJhPvWs7tGam7M5UoS1QsOjb4/oJ3ge5J7TeHR1KdrmZbiUepLzI9RJUMaRLDrD3o8xxtu61KtwKSlNK04+QjeKipcY6ZttzpDsb17Aegax6FdtcTCClN2ih/o7oTBTO9Y/8AXTnMyPzsfsA7OJuelZuXI7adFR1zZaFU2BACAEAIAQAgBACAEAIAQAgBACAEAIAQAgBACA8AQHqAEAIAQAgBACAEAIAQAgP/2Q==" id="140" name="Google Shape;140;p16">
            <a:hlinkClick r:id="rId5"/>
          </p:cNvPr>
          <p:cNvSpPr/>
          <p:nvPr/>
        </p:nvSpPr>
        <p:spPr>
          <a:xfrm>
            <a:off x="180975" y="-1652588"/>
            <a:ext cx="2428875" cy="37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UUExQVFhUXFxcXFxcWGBkgGhcXFxcWFhQYFx0cHCghGBwlHBQUITEhJSkrLi4uFx8zODMsNygtLisBCgoKDg0OGhAQGzIkHyQsLCwsLC03LCwsLCwsLCwsLCwsLCwsNCwsLCwsLCwsLCwsLCwsLCwsLCwsLCwsLCwsLP/AABEIARgAtAMBEQACEQEDEQH/xAAbAAACAgMBAAAAAAAAAAAAAAAABQQGAgMHAf/EAEsQAAEDAgIFCAYGBwcCBwAAAAEAAgMEEQUhBhIxQXEyUWGBkaGxwQcTIlJy0TNCYoKS4RQjQ1Oy0vAVFkRjg6Lxk+IXJCVUhMLj/8QAGgEBAAMBAQEAAAAAAAAAAAAAAAECAwQFBv/EADgRAAIBAgMECAUEAgIDAQAAAAABAgMRBCExEhNBUQUyYXGBkaHRFEJSsfAVIsHhM0MjYoKi8VP/2gAMAwEAAhEDEQA/AO4oAQAgBACAEAIAQAgBACAEAIAQAgBACAEAIAQAgBACAEAIAQAgBACAEAIAQAgBACAEAIAQAgBACAEAIAQAgBACAEAICBjGLx0zWukv7TwxoaLlz3XsB2HsUN2BDOkBz1aeU2Nsxbs51fZZXbjz+5rfjUxHsw2+LWPhZawpRau3Y5a2JlCVoQb7dCJLilWdjWjhG7zJWio0vqOaWMxPCmRZKusP13Dgz/tWip0OZhLF416Rt4ESUVLtskp/6g8ArqNBGEq2OfPy/ohSYfJe51ieciS/gtE6S5ehhJ4t6uXr7GP9nP6fwv8A5VfewMHRrvVP1MTh7+nsf/Kp3sPyxXc1uT9fY01FK9ov7R6BrX7wrbyBXdV+T9TSIJzsY8fE6yo69Pkaxw1d8beZsbRVXvhv3nHwVHXj9JssLV+t/nibG4XOeVUu6r+blR1+SXkaLCPjN+bNrMFaDd0sjrZ5nLwVfiJfiRf4OHH7s6BguHshjAYLa1nOzJuSBznJcVSpKbuz3MPQhShaKJ6zNwQAgBACAEAIDwmyAqmldnVNBmC0TPvY3s71ZLCR1FQ07x7/AOGV2k00n+XQ9WpiCkAhB4gBCQQAhAISJsakOsBuA8f+FeJzVnnYWuPSpuYmsu4pdFWa5atjeU5o4uF+xXUZPRFJVIR1aCOYv+jjlk+CM27XWCtu2us0iFU2uom+5P76F7w97jEwvYWO1RdpINjxGS45JJ2Tue1SbcE5Kz5EhVLggBACAEAICNiFH61hYXOaDtLbXtzZg5IZ1KaqR2WUKp0abcgkm19obnnwXK61RO1zjfRNF6XNEej3q3a0bg12Weqdzg4bDztCnezepejgY0J7UXwtmOHYlVNG2Jx5y1wur798UdWnBeohr9O6mE2dTxHg8jyWsMTTtmmcs41HJ7LSXK39mmD0kVDsv0Rh4SH+RXeIo8mUcay+ZeT9xvS6XzuF3Uob94nwao+Jo9pnJ4ldVJ/neb2aVv8ArRAdbv5VKxFB8WZSq4tfIe1Gl2o3WcxgBNh7e/PLZ0FaqVFq6bKfFYj6F6iyq9JUbP2LnfAfnZRt0ub9DWFXES+Vepob6U4z/h5f9v8AMp2qXNmu1X5LzfsRcT08EtvVwPDvtWtb8Sje0Vrdmc415cl5sTy6Q1b9gDR/XQoeKprqx8/xFPh6r60/L8YrndUSn2pH/jy8Fm8Y+H8E/CLi799/cmYdX1dMA2KbVHCMnbfa5hJWcsY3qbQoOPUaXgdD9HmlE9RJJBU2c5rBIyQWBLb6r2uAFrglpBHP0JCamro7KTkspO5e1c2BACAEAIAQAgBAVuqaC85/WO7p6Fxz1NbZGonPaou7ix5Y/wBfmFN2VsxXitD6zaL9Q+arJsxnDMiUeDxjMsHZ/wAqEyigOYKaMbgO5XSjxNoxRJEDP6P5q1oF9lEaswiN4zb4dXBQ6a1RWVNM53UwNuRqjadwWuzFHmqUiP8AojdwWbZdMyfBbm7SqkmMt9mSMIIXZ/koDMZL9PYFRoui0+i1hNbIfdgN/vyNt/AV0YbR+BpFXkmdVXQbAgBACAEAIAQGqqp2yN1XC48xsI5kKzgpq0hacDA5Mjx8QafK6zdKD4FFCcdJvxsyuaQTzwSakcbZz6sPsPZNi5zbDM3Ps9CLDqWjsZ1K1anyfg/cqcfpOiabS08jSMjmDbvT4dphYio89lPufuidF6RqF210jT0sd42VHQkX+J5xfo/5GFNpnQOt/wCYYPiy8QqqnJaossTDjfyfsOabF6d49mZhHQ4JaxZYuh9S8cvuSWyMdsc09YVTWNSnLSSfijyoe1oJNrAXOxHJaEyslc5nLK3WcRexJOzzKu5p6HlKL4kV9a0b+8Klm+Ba8Vq0apMQG8t61OxPkRvIcyLLjbBtkjHWFbdTLKS4J+TNEmPR/vB1Bx8Ap3Mhf/qyFPpDn7LZX8I3eYU7jmWV+zzJWAab1dHM6SnpXPEjWNeJI5CSGFxaGlvJ5bs892WS2p09hWNIySzbR0zRz0r+vcI5cPrGSHZ6uN0jTbM/VadnQr7Jberv7vY6SCqGx6gBACAEAIAQAgK9XFormgkBzoPZF8zqSHWtw9YO1WjcyqW/PEr2lWiFLUSiR8XtauZDnAHM7QDa/Sto5rM46t4v9uQkOg1H+4b2u+atsow26nM8OhVJ/wC3j7FVxI26nMyj0Opm8mnjHBqzcCW6j1ZIbggZyRq8FRwMnDmjVU4aXCznEjmJNv6zKrskJW4EGTA28wPEJZi65GAwho3DsVkido8/stvujsCtYbbJEeHN93uV0VcmSoaEe6FZFbsYR0w5h2LRIlRNwhUltkc6LxfrSeZh7yB81lVeR2YOP72+wtS5z0gQAgBACAEB442HPwQC+XE7Gwb2mytsswda3AS6RRGqYACI5GO14pGn2mPGVxnsINiN4V4ftMas3NZaimTTGGMBta4QTAWc2zi11tj2EA+yb79mYVnG2hEZqWupGk08w0f4lv4X/wAqjMtZMwGneHbpnH4YpT4MTMraJm3TejOz9IPCmn/kUE2X5b3MJNMac7Iaw8KWb+VNohxj+NEObS2PdSVx/wDjPHip2kZOC5rzRCl0s5qGuP8Ao28XKG0ZunH6kaHaVP3UFX1tYP8A7Ku0iu7h9SNf955d2H1HW5g802kN3D616mM2k9Q1ut/Z09stj2E55bACVZS5IKlBu22jRNptPGxz3YfI1rRcl0jRkOjVur3a4F1Qg3ZTQrPpdO6kHXL/APmo3jN1hO034f6UnSvDPUwxX+tLM4N4EiIqdu4eGtxbOh6J4lUyPa6OXDXtNg8R1DnuDbjWsAwe1YG11WTUlmXpwcJZM6IsTsBACAEAIAQAgIMpBJNiOIKumYy1uYarTzFTcqa5KRh2taeoKbkOK5Ces0eicb+rb+EKya4o550L6E6HDwAM3DrUNrkXVLLU2foR989jfkl1yJ3fb9jE0J94dY+RTIbvtMHUB6O/80uVdIhV1CWi9htzvn5BSlcxqUmlcXmjB2nsACtu0YbtcTNtKwfVHWrKEVwJUInsr2tFzYBWukS7I5/plpRSPhkjjd617mOa0sBIBIsLn5XVZzVrGlLDz207WORtopDsYf64rnPUN7MJkO4DifkouibMkRYK8G+uARvF7jgVG0hsM6R6KnV0lYyEV84ja0yOa72w4Mc0agD76oOta42KdpMrsW0O/KpcEAIAQAgBAYyNuCOcEdqBnG8Vla4erbJqSRuLSGvs4Wy3G645qUG+B6NPd1aUdG0l36Gqlhqt1VUNHRI49xJCRrTRP6fSnwt3GNRVYlEbsq3PHM5sd+9vmuiOJh8ysclTomqv8cr9+TEx9KOIROLSWOLSQdeEbRl9V4XQrPNHnuE1kyXT+mqpHLpIndLXub4tcoLKL4v88xpTemth+kopB8EjT4hqki0hnT+mGjPKinZ91p8HoRZ8jfV+lDD3xmz5AdtjE/PusrRdmUqRk1ZL7FarPSZF+yie7jZvjc9ylzZgsPUerS9RJWafVUnIDYx1uPkO5Vcmaxwi4tv0E1TilRL9JNIQd17DsFgqtm8aFOOiIes0bSB1hVzNsjxlXHsD2k9Bv4KLN5IteKzZvie52TIpnfDG/wCSfD1X8rI+Jor5l6DGmwSqkIDadwv77mN7cye5WWEqcTKfSFFHQ9C9AcRpKlk5kpWC2q9vtyEsJaXAZNAPsixUJJIvJyb0OsKCwIAQAgBACArukGljKV5YY5HkNa46urYBxcBe552lZzqqJ10MHKtHaTSEbcWpcTd6uWjDjnqlxGtkLus4WLbXGw7wrUarndI58Xh1Ravm3yyIVbonJEC6lle0DZFKDI3gHcsdpWm4hN207TKONxFJXTuuTz9RBV1U0WU8D2/baC5naBrDrCyq4Gcc4tNHoYbpmnPKpFxfcULGp4jNJZ7M3bjvO7jfcopKcUk0c+IdOU3KMlYhCC5sGSHhG/xsuuNGrLSLOGVehHWa80bBhkp2QSdeqPFy2WDxD+X7HPLpDCx+dHjsDqN0QHF3yC1XR1d8F5mT6Vwv1GP9iVPusHafkrfptbsH6phuYDBp97rcG/O6t+mVOLH6nR4Eul0WqJNnrD3eAUPAbPWkiP1KD0V+4c0fo0lfnI4NHS4kqu4oR1d+7+yrxtWXVj5/17j2h9GtMzN93FW/4o9WHmUdWtLWXkWGi0cpouRE3rU76eiy7sjNwi85Z9+ZJqZ4Yx7TmNtuy8AkYVJ6JspOdNcTXhtR+kE/o0TpbGxddrWg9JJy7FMoxh15Jer9CIQnJ/sg/t9zolA+QsBlY1j/AHWu1h22C8uain+x3Xke/Tc3H96s/MkKhoCAEAIAQAgKzitMBVl0oHqpoWRXOzXa97rO5rhwss8lP92jVjsp7bo/8b/dFt9tml7ZiWDDG0E/rLOMRJsQL6usLFruxvYoS3DbejJqp45RcMpxvdc+1exY4cZgdslb1mx7CtY1oSdkzlnhK1NXlFm6Ouifse09YXQ6U1wOJYinpfzy+5ArdH4JcyxhzvkBtUxqSiWajJZGx2BwkWLO8q6xNRcTlngcPLWKIc2isJ2XHZ8ltHHVUcc+iMO9LogVWiIDSWv2A7Qfmto9ISvmjkqdCRSvGQujwJg5TnHhl+a0eMm9FYxh0dSj1syVFh0bdjBxOZ71jKtUlqzqjQpw0R7PXxR8p7R0Xz7AkaM5aISrQjqxPWaYU7MgS49Fv+e5JQhT/wAk0vV+SNaca1X/ABwb7XkvNiWo00ld9FGB1E/12LCWLw8erGUvRe52Q6OrP/JOMfVi2etrZtvrLcwa63hZYvHYh/46aj4XfmzpjgMFH/JU2vH+EaW6OVT9sbzx/MrmqPF1eu2/H+Drp1MDR6ll3L+hhh2i1ZG8SRa0bxsc11jwyOY6FmsPWXJFpY3DPm/A63odJWujvVujcNjS0WfkbHXsNU9SvsyjlIjbpzV4X8SxKSAQAgBACA1VNQ2Npe9wa1ouXE2AHSpSbdkRKSirvQomkPpHo9V0bGPqLi2zVZ+I+11gLR0G1aRzxx6hJSp6o06H6VsqW+omADtgDje43AnfuzWGcHsT04P3PSVsRHf0cpLrJfddhp0kwCSE68Ic9hOwWu3jc5hc9TCyv+w9Kh0vS2P+bJr1EjaapOyI9ZaPNXhh8QtHbxM6vTWClrHa8PckxxVreSAOL/yXXBYpayXjn/B5NbFdGT/0eX7fs0SoK/EWnlR25iCfNdEVP50n6Hl1alD/AFbUfG/3TGDNKKhn0kbT8P8AQWm7g+Fjl+IqLRp969jJ+mzCC1zHNJBH9WuiowvqTLFVXFrZXmV6p0ildyG26vn8l1Xox5v0OJRxEus1H1ZCd6+U+282/rqTftdSKXr9ydxH5m3+dhujwqP64DviOSynOUuszWC2eordxNp46Zn7lvW1ZN048UaqnXnwb8yaMZpGftYhwz8AsnXpr5jqjgaz+U8fphRN2yjqafks3iIflzeOAqcbLxRnFpbC63q2TPvs1WZHgSQm+vomT8Ko9acV4+xMwrFZaoPNPTPcGPMbi58bbPbbWaQXXvmFV1ZfSaxw1Nq+3fuT/mxbdHvXhhE8TYyD7Oq/WuDcm+Qse1ZOTk7s3UIwVou/oNUAIAQAgBAeEX2oBHVYLTvJ1oYjmdrG/JbKb5nJKjBvOKIf91aS4c2FrSNhblx2KJPaVpZk0YqjNTp5NcjXVVT6dpY9skrfqPY0udb3Xgbxz71jFypuzTaPRqxpYiO2movinku9CWq0iDM/UT9bLeJW28lwgzheHop2dWPr7CSq08aMhC7rNvJN5U+n1G4w3Gp5L+yC/Tl55MTetx+Snbq8kUdPCLjJ+CR5FidfU3EMEZ6/mVZOtzRjJ4O9lGTff7IX1mFYxn+oH3dU+Cm8/qJW6X+v7sR1lFi7dsUw4NkPhkq2nzLKdFfL6CeoOIfXEzeIcP4lGzJmm+prl5EJ0NQeU5/Ufko3XYPi48JB+iPHKLxxJTd24EfEX0ZY8F0CqKixc31bD9aUG9uhm09dldUzGWIXDM6DgmgtLTi+p6x/vPANvhbsb4rRRSOeU5S4jhtIGm4GY2Kz5oySsSfRJGQyuO51dLbqZED3grlqanq4Z3gX1ZnQCAEAIAQAgNVTUNjaXvcGtaLlzjYAdJUpNuyIlJRV3oK4MWglP6uaN1+Zwv2XWuxJao5FWpyf7ZIlWVTQ8c1SBdWYeHblpGdjCpSUitYjo2x+1oWu0nqcjpyjoQaXRBgde2Sj9qIUajLhhdA2MWAsspyuddKmojEBUNw1UJsYlgS5FjCSjjdymMPFoKXYcI8hNiWFwNe1zYYw4C9wxoOfUtYN2OatGKeSNOqrmDNVRUNjYXPc1rRmXONgOtSV7Cg436Qi5xjoma+4zPFmjn1WmxceNlXbvkjXdqKvN27OJ1rQWmgZSNNM9z2Pc6Rzn8oyPN5NYDknWuLbrLmnfazPQoOLgnHQsCobAgBACAEAIDwi+1AKsawiB8UhdDGTqPzLG3HsnMG1wVtRnLbSvxRx4ylB0ZuyuouztpkcvgoWsHsOkbnulk7vaXv7mHI+B+Prp5O3ckiSyedvIqqgdBfrD/cCs3haT4HRDpbEx4/f3M3YzWt5NSD0Piae8WWFTBw4HZS6dqrrK/53GB0qrhtjppPxNPisHhWtDth01B9b7f2SINNagcuiafgmHm0qnw0jZdL0Of39hnBp4z69LUN4AOHdZUeGmbR6Ww74+q/mxNj04ozynSM+ONwVHQmjePSFCWj/AJ+xKi0tonbKqIfE63iqbuR0LEU2tSfDicD+TNE7g9vzUOElwLRrU5aSXmiU032Z8FWxqmnoJ8dkDDrOIa0NuXOIAFidpOxa09DkxHWRz3G/SAxp1KRnr3e+biMddva7h0q+1wRk4JZzdkU+sE1U7XqpdfeGXtG3g29utXVJvU5amNjDKmvHiSYqMAWBaOi4WyppHnzxM2+I1w/EKqnje2kqBE53tW9gguHOHA2vsuOhROiprtL4fHyozzvsvX3L56H9I6qriqG1jtaWJ7BfVaCGvZfVIblcEHtXmvmfVU5X4/mZ0JVNAQAgBACAEBWdLdLKemaYnO15XjV1GZluv7Os87GgXvznmW1GDc0+05cXNbqceLT+xRYS95IYwmxte4tkvbniYRdj4Sj0ZUqRUk1miU3DZj9UDi5ZvGR5HUuhp8ZGf9jTH3B2qksZdaGsehecj0YDL7zOw/NZfFPkaLoaP1M9/u/J+8H4fzUfEyLroenxb/PADo/J++PU0KPiJk/pNFGp+j0h/wAQ4dTPko31TmWXR2HXy+r9yLPotflVDjx1Pko2pvj6GkaNCnmkl4v3FbtCYG5iV1/jy7AVXdS4XNni4aPZ9CM7CRHyakt4SH5pszRVYik+C8DTVRRyACeqdI0ZhrnuIvwUOL4mkay+X3NUTKJp2stwd8lXYLurU7RvT1mHt3R9nzWigjB1Z8n5Mks0gw9uz1XY1NmPNDbqfRJ+Bhis8NSyIxxizZBIHauRAa5uRG3lXzyyWc1Tas5ImFatF5Un6IsPodZ7eIO3eujb+GIE/wAS5PlSPcorK/Yv5OlKDcEAIAQAgBAVXSDROmlk9aYmCRxu5wFi4iwBdzmwGaht8HYpKmpCmLAJIi90cg9p17Ft8ubau54qEndxz7/6PGj0XWpxtCorLTLtvzFOK4nVQ7AHcBbyWTxtNf6/X+iFgsQ3nW/9V7lbn02qQbatuv8AJSsZHhBF/wBNqPWtL0RqGldU/Y4jrKyljWtIryLrouPzVJvxsSYKmul2SkdV/Eqn6hU4RXkR+mUFrKT/APJk86PVzwD+k/7beassdVfD88iV0Zh+Tfe37kSbRKv/AH5P3iPJT8dV7fzwLLozDL/WvzxIc2h9f+9d/wBV3yUfGTety6wOHX+teSIE2hdcd7j/AKrvMqrxXNv88TVYektILyXsQptC63ex5+9/3KPiIvizRU4rSK8v6IM2hdXvp3nsPmU30OZdZEZ2h9QNtNJ+AnyTeU+ZO0zA4FKzbBIOMb/5VZThzRFxto9o46Z93tLY27cuUfdHn+aOStkZzns6Flx7E20sOQGtbVYwbzbIDoCyiruxlGG0zqHo5wFtJRtOuJJJ7TSyNN2ue9o5H2AA0DhfetHyO2Csi0qCwIAQAgBACAT4xXuY9rfUTPbq3142hzQSbapGtrXyvs3hNm6K7dnoyBJjLPrMqG8aebyYU2JE7yPb5FcxPSGhdcGeMHYQ4OaRx1gLLOafIpOKeaf3K/M2ikP08B/1G/NYuL5Mhd5Pw/Cqe/syRng9p81XvQ2WyyUdE0bLdSvG3MsqQ0ihWyaNFAzMatcjZPDGlxYw9X0IVsBYoaLWMSzoVHFchY1OjHMqOK5CxqkiCxkkTslNxOsZBG5zjYAH/gLpjpkeda7OZ1dU+olMr7jcxvut+e8rZWirHZCFkdG9FemDoHtpJiTE9wER/dPcdnwOJHA9Byq5q9jZU5WudoUlQQAgBACAEAIBVpDpBBRRiSdxAJs1rWlznG17Na0XPHYFMYt6FJzUdTldZSOrCamJhEcpc5ofyhdx5QF7Fc06EpSbR6kekaVKlGM027XyIv8AdUu2tZ2KVh58znl0pQf+v7exidCr/s4/wfmrqjV+pmMukaD/ANK/PAx/uc5vJa0fCCPByvuqn1MyeOpf/ivU9GjdUOTI9vCST+dWVKXP7GLxcHpTt5+54MMxJnJq6gdGuT43Vt32GfxHK/qYursVj/xEh+JrT4tUbtciViXzMDpXibNsjT8ULfKyjdossQ+Zui09rhyjTnjG4eD1Gwu0nfyJLfSNOOVHTng57fIqNh8yyrvkbWeks/Wgi6qj5xqHSfP0J3//AFN7fSPEdsRHCWI+JCzdCb4ouqy5MrMlbFU1HrJ3tbCw6zIy4EudfIu1SRYcy2hHZWbzOWcZ2/YnmOTjFGN7ephPkrftMd1X7R3ofpPTNqmMYy5l/V6wabsO1p2cknI82R51XLgdFCE4NuZ1NDqBACAEAIAQAgKdint4xC12YjopXNH2nzRtcexoHWVZaGM85I3VmHzAu9S+JrDYhroySDYA2IcBY25lX918mbqdLYSlG9ssnb+CuYjLWRnJ0RHRH8yrtVOZzOvRi/8AH6/0Qo5MRlP6uSNvxRtso2Zv5vsI4qm3ZU15v3NeIUGON5EkTh9lrPOybP8A2f54F99b/WvX3KviVfjMd/WGUcGZdoyTd9rHxS+lLw9yvVOkteds0vUfkm77/Nk7++lvJewrqcaqXcqaXrP5JsR/LjeN/wDxGNLTVVQ4NjMj3HcB+WQ6TkrWKSqRWpasM9HsmTqqUge4wi/W61h1X4oc08VwihzLgELBZsbbDec+87VR3KqtJ6siDD2A5Mb2BVL7x8ybqwwt9ZKWMaN7gOwC2Z6ArqJk5Tk7IV1Wlr5PZoowxuwzSNF+MbfN3YjmomkaD1m/AXU1Lqlz3Oc9783PcbknyWLm5Gr0sjcQpKjLDseqaf6KeRvRe7fwuuO5TdkptaFwwX0g1pIDoWTDeQC09ou3uUxvLRXJeI2Oszp9FK57GuezUcRm24NusZFSdUXdZm9CQQAgK9iuMSNq2UzNUB0Rk1jtuHOBA3bAO1WUbowqVHGSRXJS+PF4JJCbTU00IcTlrteyVrRu2a5t0FFGSWZTau7suBQ0IVVTh25XizGcUzXSwBuwIyIRSJ7XKljdM9JU2IuQanC6eW/rIY3cWNPkjuVUYvgV3GdB6I2IjLSTsa4gEb8t3EWVo56mVWKisjOnoo4WakTGsbzNAHbznpK00OaRFnasWZivEdVjS+RzWNG0uNgOtQXjd5Io2I6VaxLaRmt/mvBDfuja7rTJHVGg/mE36I+R2vM50j+d2wfCNgCq5I3SSVkMImFZNogZUdDJJk1hPUkIuXVVzKc4x1Y9otEZHZyODRzbSumOGm9cvU5pYlfKiw0OjcEeerrHndn3LaNCC1z7zGVacuIymeyNuZawdQ7Fq5KKzyRna5dcKqBJCxw1rFo5TSDlkciAdy4Xm8j3abvFEtQXBACAS4xg5knhqG8qMPaR7zXW8CO9TF2dzKpTcrWI7zDO0scGPF7Oa4A2I3EHYVrezs8jBbM1lmV/ENFWszppJoDzRyO1fwuJA6lorPU56kZRziQ//U4uTLFOOaVlj2sI70dNcCqrS4o2xaQ1jPpqG/OYZGk9TXG57VlJqOuRvGd9CQzTemBtKJoDzSxPHe0EKE1LRl9u2o3osbp5vo5o39AcL9m1TZk7aZOD1BZWIWKG+qea47f+FaBjWzsxTVSBrS57g1ozLnEAAdJOxWZz2KNium4cSyhj9c7YZXAiJvDYX+CxnOMNTWOHvnLIRHBJql/rKl7pXbgcmN+FoyC5Z4n6TojsxyiOaTRonIDsVIqrU0RWVWMdRrBoj7xDR3rpp4Kb68vI554u3VQzpcBgjz1dY87l2QwtOPC/ecs8ROXEYizRua0cAFu2kszJJvQTYjpbTQ3Gvru91gJ7TuWe+T6iubRoS1eRJ0RxuKvkMb5TTuv7EYA1pBa+TzcX2+za/lnPe2vp3HRSpU3LZbOhUGCQQm7GDW993tP/ABOzXMejCnGOiGKGgIAQHhNkAprtJaWLlTNJG5vtH/bdQ2lqYyr01xOb6RYxBLVCWESxlzdWR19XWtyXANN9Yc/MvRwVWFR7qWfK+nd7Hh9ISd95SuufPv8Ac20+ks8J1XESAe9ttusR8l1y6PhJXpu3qvzxOSl0tVjlVV/uWDD9KoJLa/6s/a2duxcVTDV6equuaz9NT1KONw9XR2fJj0MZIMtVw7VhGaeh1undEabDeY5cxzHYVWVOnLVeRVbcdH55iKt0Ygf9JTRn7TGgHuse9ZOhNdSRZVF88fIgt0Za36CoqYTzNlcR+F25ZupVh1kXUKcuqzJ1PXMFhVRyj/OiAPa0qVibaoiVN8xO7RV1S7XrZ31BvcRM9mFnAXs7iVDlVqdVWRG3CHHMdUmjrGiwY1gG4C/yAUxwTec2ZOrfRDKHDI27r8flsXVDD046LzMnJvVmx7gBlkO5dGS1MW+QjxHSOniydIHO91mZ7tiqqieUFfuI3T1lkVuu0zkdcQxBg95+Z42C2jh689f2+rK7dGPG5XK6qlmN5ZHu6LkN7B5rWOBis3m+0fFfSrEURW2BbbnkRvr6sNQ8Du49Ch0WSqqOqejvTCqc5sE8Uk7Lhoma1xcy+Q9abWc37RN8t64sRhopbSaXYduGxcm9lpv+DqC889MEAIBZj0Ie2NjhdrpAHDnGq8+QUpXMK6TST4v+GVHFtCgbuhd913kVR0k9Djnh2uqUjFMLkiNnsLT0rK0oO+hg1waPaV/rG6p5beT0jm8bdnMvqMJilVht+ffz8TwcVQ3crcOHdy8Dxjl2s42iVSVb4843uZwOXYclz1cNTqdePjx8zejja9DqSy5FiodMZG5SsDxztyPYTbvXn1Ojmv8AHLwfv/R69HpuLyqx8V7FhoNIKebIPAd7rsj2Hb1LhnCpS68bfbzR6tKvRrdSSf3J8lK1w3FQpXNHTRCqsNbyttudRGML3sZ1Iu2bNVgOhbXMbJCvENIIIeU8E8zcz3LPeLRZ935YWK1X6aSuuKeE/E/yF7+CvGM5au3q/YrKUUIqltZPnKZCOa+q3u8yuiFKis5Jy7/YwlVlpFpdxqiwojIuiZxc3yK7Y1msoQOaUU85SbN36BCOXUt+40nyVt5WfC352ldmBsBoW75ZOAt5hZudTjJLxRdQ5R9DM19M0XFNlzyOAHaR5rNzj81T7l1Tnwj9jyg0jdNKIKSliklIJDWkG4G3MvaMudYyrUVxbN1hKr5LzOjYDo3XMkilfURxAWL4Y2XDgbazHm9iRmL52OxYVK9KSsovzO3D4SrTe1tW7C7riPRBACAi4jSmRlmnVcM2nmdYgXyOWaXKThtKxV8Kx6QhwmjIdGdWQN5TDuLm72naHDIq6vY5ZudN2lmuaG/6qoZ9SRvbbzBU5NE/sqLmVjFNB2k68DtUj6p8j/XFaYeboz2o6cVzRxYnBbyDUX3d5VcRo5AXWjJew2kYLAjYA4DeDcbF7vxEYRT1T0PAjhZTk1o1qhY8zj9kB8TreSzljVwizaPR8fmn5IjyzTe/Az71z3FU+Jqvqw+5qsDh1q2/QWVtVJ9apaPhb8wsZ1sQ9Wl+dp10sLh07xh6skYPpnUUvJqHzD3XjWHUb3C86dKOt7PsPTjKelvMc13pjeYtUUzhJfO7vZt0G1+q3Ws/3LiauO0rMp9dp7VzHPIcwv8ANLL5s+/20K7iPMMNnr5j+piJ6Q0d51Vqqj4IzlSpLVlqoNF65wvLOI+jWcT2NNltGc+SOaapcETzow1vLlklPSbDu+a03s1ozF7L4ECvo4IB+scxnxO8iblVlWqcZMvCCekfQrNfpHTsJEbS884AA78+5YSqX7TrhQm+wR1ekkz+QBGPsi57T+Sz2mdEaEVrmLJHyPN3lzj0knxUZmqSWhKpNdhDm3a4G4c0kOB5wRmCgOq6C+lSanAirQ+eO+Ut7ysH2r/SDrvxUNXCbR2nC8UhqYxJBI2Rh3tO/eDzHoKpaxdO5MQkEAICr6ZYdYfpcLmsniGesQGzR7TE/v1TuKtG98is9nZtLQVU5FXCKijdqS8x94cqOTp5jw3K7V80cm5ipZ5dxBwv0gBrvVVkZjeDYutlfpCyVS2UjWVKpBX6y5r2GuMYNDXWljmeDq2Jhc0a43B1wbbOhdtHEyhHZWa8ziq4WnVlvFqVb/w3L9c+tdfLVDjY9NyEq4ir8sreRSGHy0XiV3EdE3Qm0kbuJ1iPGx6l59WtX+aTJ6vCxDbhzG/VaOoLn25MttsnUuAyyciNxHORqt7XWv1XWkadSXAXGsOgId9M9o6GC57TYdxXTChJasnaaG9DonRwcmFrnc78z2bO5bqmisqj4szxDHaeAWfKxtvqtzP4W5rS8Y6mdpS0RVMR9IkYyhjc887jYdgv3kKjrLgjWOFk9SsYhpXVzXGv6sHcwW79veqOpJnRHCwXaIX0pcSXEuJ2k7+POqHQo20N1PhBdyI3O+FpPghLy1G1LodUv5MDvvWb/EQrbMuRm61NfMO6X0cVB5Rjb2nwFu9Tu2ZvEw4Jsb03ozb9eY/daB4kqd32lHiZcIjem0CpW7Wucedzj5WCtsRRm69V8beB0rBsDgpGltPE2MOILtUcogWBcd5suW9z0khihIIBTjmIujLI4x+sk1tXmaGgaxPaO1SjGrOSyjqynYnRzuOtIXPP2t3DcOpbwkkedVjUbvISQTy0U3r42ksdlLHucPeG4OCT5o3w9W63c/B8uzuH2lWAR4jAKinsZNW4PvgbWu5nDZ1WWUoqSO+lVdN7MtDl9Fik9I8+re5hGRae8ELmzizoqYanUzWT5ov2jvpIY6zaluq7327DxH9cFsqvM4Z06lPVXXNF7jninjuCyRh4EfkVpk0U/bJcyux4dBG4vDGh176xzI4E8kcFpGmlojjbihfieltNDe8muRuZ7R69w6ypcorVhXeiKliXpIc72aeLrdn3DLvKrvOSNY4eT6whqa7EKrImSx3NBA7gAeu6i82XUKMNWjyn0Lnfyg0fE7yAIRU2S8VRjoO6P0fE8uUDoa3zJ8lbdPizN436Yjyk0Bphytd3F1vCyndxK/E1X2Dmk0XpWbIWX6Rc991ZRiuBVzm9ZMnvMUQ9p0bB0kDxVjOyF9RpXRR7ahh6GHWP+26q5LmaqlN6JkF2m8R+igqJekMsO0nyVd5EtunxaXiLX6cVEkohp6QGU7G62s7rDQLdZyUbzkiyorn5Fph0WxOZoMtZDBcZthi1iL7tZx28FR1WbrDR4lxwLDnU8LYnzSTlv7SS2sRuBsM7bLm56Ss27nQlZWGCgkEAgrm3rm/Zpzb70gv/AAhSYtf8ngTFBcjzUbHbWhWUmZypwlqhHLTmgeZY7mncbzRjMsOz1rO645giZps7StxWnt7CrT/RdtRH+lQWL7Bx1cxI22RHO7ZxScNotRrbGUtCgwaI1T9sYYPtuA7hcqqw8mXnj6UdMyw4Do7U07w5tQGc7Wgm45syPBaRw7Wdzzq+Jp1M4xs+Yzq9H2ykmaSR43NvZo6rLXc36zbONScdCK/Rymb+yDj9q58VoqUVwKuvPgzY2COMfs2DpsPFWUUjO8pdpFqNIKSLlTtPQy7v4QVDnFcTSOHqy0RDk04pxyGSycG28TfuUb2PBGiwcvmaRofpvOfoqUDpkd5DVVXNvRGiowjrLyJdNWYnMNZz2Qt52sBJ4B178dizlNot/wAS4Nmiqw6V/wBLUzv6Naw7GhZbyTJ3kVpFfcXOwaFv1AT0klUbZffT5mmeqipxd2q3mAGZO4ADMqUmyP3SLPo9onW14DpdakpTbI/TyNPQfoxxHUVbJGsKHE6ho/o9T0UepTxhg+s7a5x53O2lQ3c6YwUdBqoLAgBACAS4zC5s0czWlzQ18bwBc2cWuY7qLSPvIZVMntGFPXMfscL829TYrGrGWjJKg0BwuLHYgKtVSfoF2uypHklpz/UPJuWn/LdnwK0jKxWpB1Flr9xNU6X0xJEXrZj/AJcZPebLVVYo5JYWpxy7yDJpFUO+ipHAc8rg3uGah11wRRYdLrS8iDUYjXvyDoY+hrST2m4VPiGW3VFc2QK7AMQdnJPJb7N2juyU7berIvCOkP5F50TO1+sekk+IUpJj4h8CTBo81uxo42V1FGcqzYyoMFdIbMbe207GjifIZqW0iqvIs+H4BHFZzvbfzkeyOA8yqOTL7KRMnF1lIrIT4iWtBJIAGZJOQ4qpCK7Q01TiDyyhju0Gz6iS4jbwyu47crdSnZtqdNOk3qdJ0Q9HFNRuE0l6ip2maT6p/wAtuxnHb0pfkdkYJF0VS4IAQAgBACAEBGqqCOTlsB6d/aM1NykqcZaoXvwZzfoZXD7L82/MKdrmZblrqPzIz5po/pYrj3o8x2bQlkyu3Uj1o+QMroZRq3aedrh5Hali0asJaMxqKcWyAtzBWTIlG4lrKC+zajhyOaUbGugofau4KFDmRFXZY4GWChnbFGFRQROzLbdLcj3KFcrKlB6oQ1WDxudkXFnNkNbiQL2WsbnJKnG+WhJDQ0AAAAbANg4KSTVI5QyjZXsQx0a/qYGunnOQYzOx+0RkBz82+yra5Cg5DXB/R2+ctlxJ+tbNtPGbMb8ZHKPA9ZUNpaHbToW1OiU9O2NoYxoa1os1rQAAOYAbFQ6EkskbEJBACAEAIAQAgBACAEAICJV4bFKPbY0332z7QpTZSVOEtUJ6jRx7c6edzeZr/abwz2Dgp2jF0JLqS8xPVy1UP09OXN3vhzHEtOwdaumjKSmusjZhmKwSkBjxre6cndh2qWISix6xZnSjVXH2CpjqVq9VitxstDlE+M43FTi8jszsaOUeA5uk5Kt7lDRh2AVuIWdKTSUx3D6V43cAem3AqG0tTanQbzL9gOj9PRs1IIw3ndte74nbT4Kjk2dcYKOg0UFwQAgBACAEAIAQAgBACAEAIAQAgBAL8QwSCf6SJhPvWs7tGam7M5UoS1QsOjb4/oJ3ge5J7TeHR1KdrmZbiUepLzI9RJUMaRLDrD3o8xxtu61KtwKSlNK04+QjeKipcY6ZttzpDsb17Aegax6FdtcTCClN2ih/o7oTBTO9Y/8AXTnMyPzsfsA7OJuelZuXI7adFR1zZaFU2BACAEAIAQAgBACAEAIAQAgBACAEAIAQAgBACA8AQHqAEAIAQAgBACAEAIAQAgP/2Q==" id="141" name="Google Shape;141;p16">
            <a:hlinkClick r:id="rId6"/>
          </p:cNvPr>
          <p:cNvSpPr/>
          <p:nvPr/>
        </p:nvSpPr>
        <p:spPr>
          <a:xfrm>
            <a:off x="333375" y="-1500188"/>
            <a:ext cx="2428875" cy="37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SEhUUExQVFhUXFxcXFxcWGBkgGhcXFxcWFhQYFx0cHCghGBwlHBQUITEhJSkrLi4uFx8zODMsNygtLisBCgoKDg0OGhAQGzIkHyQsLCwsLC03LCwsLCwsLCwsLCwsLCwsNCwsLCwsLCwsLCwsLCwsLCwsLCwsLCwsLCwsLP/AABEIARgAtAMBEQACEQEDEQH/xAAbAAACAgMBAAAAAAAAAAAAAAAABQQGAgMHAf/EAEsQAAEDAgIFCAYGBwcCBwAAAAEAAgMEEQUhBhIxQXEyUWGBkaGxwQcTIlJy0TNCYoKS4RQjQ1Oy0vAVFkRjg6Lxk+IXJCVUhMLj/8QAGgEBAAMBAQEAAAAAAAAAAAAAAAECAwQFBv/EADgRAAIBAgMECAUEAgIDAQAAAAABAgMRBCExEhNBUQUyYXGBkaHRFEJSsfAVIsHhM0MjYoKi8VP/2gAMAwEAAhEDEQA/AO4oAQAgBACAEAIAQAgBACAEAIAQAgBACAEAIAQAgBACAEAIAQAgBACAEAIAQAgBACAEAIAQAgBACAEAIAQAgBACAEAICBjGLx0zWukv7TwxoaLlz3XsB2HsUN2BDOkBz1aeU2Nsxbs51fZZXbjz+5rfjUxHsw2+LWPhZawpRau3Y5a2JlCVoQb7dCJLilWdjWjhG7zJWio0vqOaWMxPCmRZKusP13Dgz/tWip0OZhLF416Rt4ESUVLtskp/6g8ArqNBGEq2OfPy/ohSYfJe51ieciS/gtE6S5ehhJ4t6uXr7GP9nP6fwv8A5VfewMHRrvVP1MTh7+nsf/Kp3sPyxXc1uT9fY01FK9ov7R6BrX7wrbyBXdV+T9TSIJzsY8fE6yo69Pkaxw1d8beZsbRVXvhv3nHwVHXj9JssLV+t/nibG4XOeVUu6r+blR1+SXkaLCPjN+bNrMFaDd0sjrZ5nLwVfiJfiRf4OHH7s6BguHshjAYLa1nOzJuSBznJcVSpKbuz3MPQhShaKJ6zNwQAgBACAEAIDwmyAqmldnVNBmC0TPvY3s71ZLCR1FQ07x7/AOGV2k00n+XQ9WpiCkAhB4gBCQQAhAISJsakOsBuA8f+FeJzVnnYWuPSpuYmsu4pdFWa5atjeU5o4uF+xXUZPRFJVIR1aCOYv+jjlk+CM27XWCtu2us0iFU2uom+5P76F7w97jEwvYWO1RdpINjxGS45JJ2Tue1SbcE5Kz5EhVLggBACAEAICNiFH61hYXOaDtLbXtzZg5IZ1KaqR2WUKp0abcgkm19obnnwXK61RO1zjfRNF6XNEej3q3a0bg12Weqdzg4bDztCnezepejgY0J7UXwtmOHYlVNG2Jx5y1wur798UdWnBeohr9O6mE2dTxHg8jyWsMTTtmmcs41HJ7LSXK39mmD0kVDsv0Rh4SH+RXeIo8mUcay+ZeT9xvS6XzuF3Uob94nwao+Jo9pnJ4ldVJ/neb2aVv8ArRAdbv5VKxFB8WZSq4tfIe1Gl2o3WcxgBNh7e/PLZ0FaqVFq6bKfFYj6F6iyq9JUbP2LnfAfnZRt0ub9DWFXES+Vepob6U4z/h5f9v8AMp2qXNmu1X5LzfsRcT08EtvVwPDvtWtb8Sje0Vrdmc415cl5sTy6Q1b9gDR/XQoeKprqx8/xFPh6r60/L8YrndUSn2pH/jy8Fm8Y+H8E/CLi799/cmYdX1dMA2KbVHCMnbfa5hJWcsY3qbQoOPUaXgdD9HmlE9RJJBU2c5rBIyQWBLb6r2uAFrglpBHP0JCamro7KTkspO5e1c2BACAEAIAQAgBAVuqaC85/WO7p6Fxz1NbZGonPaou7ix5Y/wBfmFN2VsxXitD6zaL9Q+arJsxnDMiUeDxjMsHZ/wAqEyigOYKaMbgO5XSjxNoxRJEDP6P5q1oF9lEaswiN4zb4dXBQ6a1RWVNM53UwNuRqjadwWuzFHmqUiP8AojdwWbZdMyfBbm7SqkmMt9mSMIIXZ/koDMZL9PYFRoui0+i1hNbIfdgN/vyNt/AV0YbR+BpFXkmdVXQbAgBACAEAIAQGqqp2yN1XC48xsI5kKzgpq0hacDA5Mjx8QafK6zdKD4FFCcdJvxsyuaQTzwSakcbZz6sPsPZNi5zbDM3Ps9CLDqWjsZ1K1anyfg/cqcfpOiabS08jSMjmDbvT4dphYio89lPufuidF6RqF210jT0sd42VHQkX+J5xfo/5GFNpnQOt/wCYYPiy8QqqnJaossTDjfyfsOabF6d49mZhHQ4JaxZYuh9S8cvuSWyMdsc09YVTWNSnLSSfijyoe1oJNrAXOxHJaEyslc5nLK3WcRexJOzzKu5p6HlKL4kV9a0b+8Klm+Ba8Vq0apMQG8t61OxPkRvIcyLLjbBtkjHWFbdTLKS4J+TNEmPR/vB1Bx8Ap3Mhf/qyFPpDn7LZX8I3eYU7jmWV+zzJWAab1dHM6SnpXPEjWNeJI5CSGFxaGlvJ5bs892WS2p09hWNIySzbR0zRz0r+vcI5cPrGSHZ6uN0jTbM/VadnQr7Jberv7vY6SCqGx6gBACAEAIAQAgK9XFormgkBzoPZF8zqSHWtw9YO1WjcyqW/PEr2lWiFLUSiR8XtauZDnAHM7QDa/Sto5rM46t4v9uQkOg1H+4b2u+atsow26nM8OhVJ/wC3j7FVxI26nMyj0Opm8mnjHBqzcCW6j1ZIbggZyRq8FRwMnDmjVU4aXCznEjmJNv6zKrskJW4EGTA28wPEJZi65GAwho3DsVkido8/stvujsCtYbbJEeHN93uV0VcmSoaEe6FZFbsYR0w5h2LRIlRNwhUltkc6LxfrSeZh7yB81lVeR2YOP72+wtS5z0gQAgBACAEB442HPwQC+XE7Gwb2mytsswda3AS6RRGqYACI5GO14pGn2mPGVxnsINiN4V4ftMas3NZaimTTGGMBta4QTAWc2zi11tj2EA+yb79mYVnG2hEZqWupGk08w0f4lv4X/wAqjMtZMwGneHbpnH4YpT4MTMraJm3TejOz9IPCmn/kUE2X5b3MJNMac7Iaw8KWb+VNohxj+NEObS2PdSVx/wDjPHip2kZOC5rzRCl0s5qGuP8Ao28XKG0ZunH6kaHaVP3UFX1tYP8A7Ku0iu7h9SNf955d2H1HW5g802kN3D616mM2k9Q1ut/Z09stj2E55bACVZS5IKlBu22jRNptPGxz3YfI1rRcl0jRkOjVur3a4F1Qg3ZTQrPpdO6kHXL/APmo3jN1hO034f6UnSvDPUwxX+tLM4N4EiIqdu4eGtxbOh6J4lUyPa6OXDXtNg8R1DnuDbjWsAwe1YG11WTUlmXpwcJZM6IsTsBACAEAIAQAgIMpBJNiOIKumYy1uYarTzFTcqa5KRh2taeoKbkOK5Ces0eicb+rb+EKya4o550L6E6HDwAM3DrUNrkXVLLU2foR989jfkl1yJ3fb9jE0J94dY+RTIbvtMHUB6O/80uVdIhV1CWi9htzvn5BSlcxqUmlcXmjB2nsACtu0YbtcTNtKwfVHWrKEVwJUInsr2tFzYBWukS7I5/plpRSPhkjjd617mOa0sBIBIsLn5XVZzVrGlLDz207WORtopDsYf64rnPUN7MJkO4DifkouibMkRYK8G+uARvF7jgVG0hsM6R6KnV0lYyEV84ja0yOa72w4Mc0agD76oOta42KdpMrsW0O/KpcEAIAQAgBAYyNuCOcEdqBnG8Vla4erbJqSRuLSGvs4Wy3G645qUG+B6NPd1aUdG0l36Gqlhqt1VUNHRI49xJCRrTRP6fSnwt3GNRVYlEbsq3PHM5sd+9vmuiOJh8ysclTomqv8cr9+TEx9KOIROLSWOLSQdeEbRl9V4XQrPNHnuE1kyXT+mqpHLpIndLXub4tcoLKL4v88xpTemth+kopB8EjT4hqki0hnT+mGjPKinZ91p8HoRZ8jfV+lDD3xmz5AdtjE/PusrRdmUqRk1ZL7FarPSZF+yie7jZvjc9ylzZgsPUerS9RJWafVUnIDYx1uPkO5Vcmaxwi4tv0E1TilRL9JNIQd17DsFgqtm8aFOOiIes0bSB1hVzNsjxlXHsD2k9Bv4KLN5IteKzZvie52TIpnfDG/wCSfD1X8rI+Jor5l6DGmwSqkIDadwv77mN7cye5WWEqcTKfSFFHQ9C9AcRpKlk5kpWC2q9vtyEsJaXAZNAPsixUJJIvJyb0OsKCwIAQAgBACArukGljKV5YY5HkNa46urYBxcBe552lZzqqJ10MHKtHaTSEbcWpcTd6uWjDjnqlxGtkLus4WLbXGw7wrUarndI58Xh1Ravm3yyIVbonJEC6lle0DZFKDI3gHcsdpWm4hN207TKONxFJXTuuTz9RBV1U0WU8D2/baC5naBrDrCyq4Gcc4tNHoYbpmnPKpFxfcULGp4jNJZ7M3bjvO7jfcopKcUk0c+IdOU3KMlYhCC5sGSHhG/xsuuNGrLSLOGVehHWa80bBhkp2QSdeqPFy2WDxD+X7HPLpDCx+dHjsDqN0QHF3yC1XR1d8F5mT6Vwv1GP9iVPusHafkrfptbsH6phuYDBp97rcG/O6t+mVOLH6nR4Eul0WqJNnrD3eAUPAbPWkiP1KD0V+4c0fo0lfnI4NHS4kqu4oR1d+7+yrxtWXVj5/17j2h9GtMzN93FW/4o9WHmUdWtLWXkWGi0cpouRE3rU76eiy7sjNwi85Z9+ZJqZ4Yx7TmNtuy8AkYVJ6JspOdNcTXhtR+kE/o0TpbGxddrWg9JJy7FMoxh15Jer9CIQnJ/sg/t9zolA+QsBlY1j/AHWu1h22C8uain+x3Xke/Tc3H96s/MkKhoCAEAIAQAgKzitMBVl0oHqpoWRXOzXa97rO5rhwss8lP92jVjsp7bo/8b/dFt9tml7ZiWDDG0E/rLOMRJsQL6usLFruxvYoS3DbejJqp45RcMpxvdc+1exY4cZgdslb1mx7CtY1oSdkzlnhK1NXlFm6Ouifse09YXQ6U1wOJYinpfzy+5ArdH4JcyxhzvkBtUxqSiWajJZGx2BwkWLO8q6xNRcTlngcPLWKIc2isJ2XHZ8ltHHVUcc+iMO9LogVWiIDSWv2A7Qfmto9ISvmjkqdCRSvGQujwJg5TnHhl+a0eMm9FYxh0dSj1syVFh0bdjBxOZ71jKtUlqzqjQpw0R7PXxR8p7R0Xz7AkaM5aISrQjqxPWaYU7MgS49Fv+e5JQhT/wAk0vV+SNaca1X/ABwb7XkvNiWo00ld9FGB1E/12LCWLw8erGUvRe52Q6OrP/JOMfVi2etrZtvrLcwa63hZYvHYh/46aj4XfmzpjgMFH/JU2vH+EaW6OVT9sbzx/MrmqPF1eu2/H+Drp1MDR6ll3L+hhh2i1ZG8SRa0bxsc11jwyOY6FmsPWXJFpY3DPm/A63odJWujvVujcNjS0WfkbHXsNU9SvsyjlIjbpzV4X8SxKSAQAgBACA1VNQ2Npe9wa1ouXE2AHSpSbdkRKSirvQomkPpHo9V0bGPqLi2zVZ+I+11gLR0G1aRzxx6hJSp6o06H6VsqW+omADtgDje43AnfuzWGcHsT04P3PSVsRHf0cpLrJfddhp0kwCSE68Ic9hOwWu3jc5hc9TCyv+w9Kh0vS2P+bJr1EjaapOyI9ZaPNXhh8QtHbxM6vTWClrHa8PckxxVreSAOL/yXXBYpayXjn/B5NbFdGT/0eX7fs0SoK/EWnlR25iCfNdEVP50n6Hl1alD/AFbUfG/3TGDNKKhn0kbT8P8AQWm7g+Fjl+IqLRp969jJ+mzCC1zHNJBH9WuiowvqTLFVXFrZXmV6p0ildyG26vn8l1Xox5v0OJRxEus1H1ZCd6+U+282/rqTftdSKXr9ydxH5m3+dhujwqP64DviOSynOUuszWC2eordxNp46Zn7lvW1ZN048UaqnXnwb8yaMZpGftYhwz8AsnXpr5jqjgaz+U8fphRN2yjqafks3iIflzeOAqcbLxRnFpbC63q2TPvs1WZHgSQm+vomT8Ko9acV4+xMwrFZaoPNPTPcGPMbi58bbPbbWaQXXvmFV1ZfSaxw1Nq+3fuT/mxbdHvXhhE8TYyD7Oq/WuDcm+Qse1ZOTk7s3UIwVou/oNUAIAQAgBAeEX2oBHVYLTvJ1oYjmdrG/JbKb5nJKjBvOKIf91aS4c2FrSNhblx2KJPaVpZk0YqjNTp5NcjXVVT6dpY9skrfqPY0udb3Xgbxz71jFypuzTaPRqxpYiO2movinku9CWq0iDM/UT9bLeJW28lwgzheHop2dWPr7CSq08aMhC7rNvJN5U+n1G4w3Gp5L+yC/Tl55MTetx+Snbq8kUdPCLjJ+CR5FidfU3EMEZ6/mVZOtzRjJ4O9lGTff7IX1mFYxn+oH3dU+Cm8/qJW6X+v7sR1lFi7dsUw4NkPhkq2nzLKdFfL6CeoOIfXEzeIcP4lGzJmm+prl5EJ0NQeU5/Ufko3XYPi48JB+iPHKLxxJTd24EfEX0ZY8F0CqKixc31bD9aUG9uhm09dldUzGWIXDM6DgmgtLTi+p6x/vPANvhbsb4rRRSOeU5S4jhtIGm4GY2Kz5oySsSfRJGQyuO51dLbqZED3grlqanq4Z3gX1ZnQCAEAIAQAgNVTUNjaXvcGtaLlzjYAdJUpNuyIlJRV3oK4MWglP6uaN1+Zwv2XWuxJao5FWpyf7ZIlWVTQ8c1SBdWYeHblpGdjCpSUitYjo2x+1oWu0nqcjpyjoQaXRBgde2Sj9qIUajLhhdA2MWAsspyuddKmojEBUNw1UJsYlgS5FjCSjjdymMPFoKXYcI8hNiWFwNe1zYYw4C9wxoOfUtYN2OatGKeSNOqrmDNVRUNjYXPc1rRmXONgOtSV7Cg436Qi5xjoma+4zPFmjn1WmxceNlXbvkjXdqKvN27OJ1rQWmgZSNNM9z2Pc6Rzn8oyPN5NYDknWuLbrLmnfazPQoOLgnHQsCobAgBACAEAIDwi+1AKsawiB8UhdDGTqPzLG3HsnMG1wVtRnLbSvxRx4ylB0ZuyuouztpkcvgoWsHsOkbnulk7vaXv7mHI+B+Prp5O3ckiSyedvIqqgdBfrD/cCs3haT4HRDpbEx4/f3M3YzWt5NSD0Piae8WWFTBw4HZS6dqrrK/53GB0qrhtjppPxNPisHhWtDth01B9b7f2SINNagcuiafgmHm0qnw0jZdL0Of39hnBp4z69LUN4AOHdZUeGmbR6Ww74+q/mxNj04ozynSM+ONwVHQmjePSFCWj/AJ+xKi0tonbKqIfE63iqbuR0LEU2tSfDicD+TNE7g9vzUOElwLRrU5aSXmiU032Z8FWxqmnoJ8dkDDrOIa0NuXOIAFidpOxa09DkxHWRz3G/SAxp1KRnr3e+biMddva7h0q+1wRk4JZzdkU+sE1U7XqpdfeGXtG3g29utXVJvU5amNjDKmvHiSYqMAWBaOi4WyppHnzxM2+I1w/EKqnje2kqBE53tW9gguHOHA2vsuOhROiprtL4fHyozzvsvX3L56H9I6qriqG1jtaWJ7BfVaCGvZfVIblcEHtXmvmfVU5X4/mZ0JVNAQAgBACAEBWdLdLKemaYnO15XjV1GZluv7Os87GgXvznmW1GDc0+05cXNbqceLT+xRYS95IYwmxte4tkvbniYRdj4Sj0ZUqRUk1miU3DZj9UDi5ZvGR5HUuhp8ZGf9jTH3B2qksZdaGsehecj0YDL7zOw/NZfFPkaLoaP1M9/u/J+8H4fzUfEyLroenxb/PADo/J++PU0KPiJk/pNFGp+j0h/wAQ4dTPko31TmWXR2HXy+r9yLPotflVDjx1Pko2pvj6GkaNCnmkl4v3FbtCYG5iV1/jy7AVXdS4XNni4aPZ9CM7CRHyakt4SH5pszRVYik+C8DTVRRyACeqdI0ZhrnuIvwUOL4mkay+X3NUTKJp2stwd8lXYLurU7RvT1mHt3R9nzWigjB1Z8n5Mks0gw9uz1XY1NmPNDbqfRJ+Bhis8NSyIxxizZBIHauRAa5uRG3lXzyyWc1Tas5ImFatF5Un6IsPodZ7eIO3eujb+GIE/wAS5PlSPcorK/Yv5OlKDcEAIAQAgBAVXSDROmlk9aYmCRxu5wFi4iwBdzmwGaht8HYpKmpCmLAJIi90cg9p17Ft8ubau54qEndxz7/6PGj0XWpxtCorLTLtvzFOK4nVQ7AHcBbyWTxtNf6/X+iFgsQ3nW/9V7lbn02qQbatuv8AJSsZHhBF/wBNqPWtL0RqGldU/Y4jrKyljWtIryLrouPzVJvxsSYKmul2SkdV/Eqn6hU4RXkR+mUFrKT/APJk86PVzwD+k/7beassdVfD88iV0Zh+Tfe37kSbRKv/AH5P3iPJT8dV7fzwLLozDL/WvzxIc2h9f+9d/wBV3yUfGTety6wOHX+teSIE2hdcd7j/AKrvMqrxXNv88TVYektILyXsQptC63ex5+9/3KPiIvizRU4rSK8v6IM2hdXvp3nsPmU30OZdZEZ2h9QNtNJ+AnyTeU+ZO0zA4FKzbBIOMb/5VZThzRFxto9o46Z93tLY27cuUfdHn+aOStkZzns6Flx7E20sOQGtbVYwbzbIDoCyiruxlGG0zqHo5wFtJRtOuJJJ7TSyNN2ue9o5H2AA0DhfetHyO2Csi0qCwIAQAgBACAT4xXuY9rfUTPbq3142hzQSbapGtrXyvs3hNm6K7dnoyBJjLPrMqG8aebyYU2JE7yPb5FcxPSGhdcGeMHYQ4OaRx1gLLOafIpOKeaf3K/M2ikP08B/1G/NYuL5Mhd5Pw/Cqe/syRng9p81XvQ2WyyUdE0bLdSvG3MsqQ0ihWyaNFAzMatcjZPDGlxYw9X0IVsBYoaLWMSzoVHFchY1OjHMqOK5CxqkiCxkkTslNxOsZBG5zjYAH/gLpjpkeda7OZ1dU+olMr7jcxvut+e8rZWirHZCFkdG9FemDoHtpJiTE9wER/dPcdnwOJHA9Byq5q9jZU5WudoUlQQAgBACAEAIBVpDpBBRRiSdxAJs1rWlznG17Na0XPHYFMYt6FJzUdTldZSOrCamJhEcpc5ofyhdx5QF7Fc06EpSbR6kekaVKlGM027XyIv8AdUu2tZ2KVh58znl0pQf+v7exidCr/s4/wfmrqjV+pmMukaD/ANK/PAx/uc5vJa0fCCPByvuqn1MyeOpf/ivU9GjdUOTI9vCST+dWVKXP7GLxcHpTt5+54MMxJnJq6gdGuT43Vt32GfxHK/qYursVj/xEh+JrT4tUbtciViXzMDpXibNsjT8ULfKyjdossQ+Zui09rhyjTnjG4eD1Gwu0nfyJLfSNOOVHTng57fIqNh8yyrvkbWeks/Wgi6qj5xqHSfP0J3//AFN7fSPEdsRHCWI+JCzdCb4ouqy5MrMlbFU1HrJ3tbCw6zIy4EudfIu1SRYcy2hHZWbzOWcZ2/YnmOTjFGN7ephPkrftMd1X7R3ofpPTNqmMYy5l/V6wabsO1p2cknI82R51XLgdFCE4NuZ1NDqBACAEAIAQAgKdint4xC12YjopXNH2nzRtcexoHWVZaGM85I3VmHzAu9S+JrDYhroySDYA2IcBY25lX918mbqdLYSlG9ssnb+CuYjLWRnJ0RHRH8yrtVOZzOvRi/8AH6/0Qo5MRlP6uSNvxRtso2Zv5vsI4qm3ZU15v3NeIUGON5EkTh9lrPOybP8A2f54F99b/WvX3KviVfjMd/WGUcGZdoyTd9rHxS+lLw9yvVOkteds0vUfkm77/Nk7++lvJewrqcaqXcqaXrP5JsR/LjeN/wDxGNLTVVQ4NjMj3HcB+WQ6TkrWKSqRWpasM9HsmTqqUge4wi/W61h1X4oc08VwihzLgELBZsbbDec+87VR3KqtJ6siDD2A5Mb2BVL7x8ybqwwt9ZKWMaN7gOwC2Z6ArqJk5Tk7IV1Wlr5PZoowxuwzSNF+MbfN3YjmomkaD1m/AXU1Lqlz3Oc9783PcbknyWLm5Gr0sjcQpKjLDseqaf6KeRvRe7fwuuO5TdkptaFwwX0g1pIDoWTDeQC09ou3uUxvLRXJeI2Oszp9FK57GuezUcRm24NusZFSdUXdZm9CQQAgK9iuMSNq2UzNUB0Rk1jtuHOBA3bAO1WUbowqVHGSRXJS+PF4JJCbTU00IcTlrteyVrRu2a5t0FFGSWZTau7suBQ0IVVTh25XizGcUzXSwBuwIyIRSJ7XKljdM9JU2IuQanC6eW/rIY3cWNPkjuVUYvgV3GdB6I2IjLSTsa4gEb8t3EWVo56mVWKisjOnoo4WakTGsbzNAHbznpK00OaRFnasWZivEdVjS+RzWNG0uNgOtQXjd5Io2I6VaxLaRmt/mvBDfuja7rTJHVGg/mE36I+R2vM50j+d2wfCNgCq5I3SSVkMImFZNogZUdDJJk1hPUkIuXVVzKc4x1Y9otEZHZyODRzbSumOGm9cvU5pYlfKiw0OjcEeerrHndn3LaNCC1z7zGVacuIymeyNuZawdQ7Fq5KKzyRna5dcKqBJCxw1rFo5TSDlkciAdy4Xm8j3abvFEtQXBACAS4xg5knhqG8qMPaR7zXW8CO9TF2dzKpTcrWI7zDO0scGPF7Oa4A2I3EHYVrezs8jBbM1lmV/ENFWszppJoDzRyO1fwuJA6lorPU56kZRziQ//U4uTLFOOaVlj2sI70dNcCqrS4o2xaQ1jPpqG/OYZGk9TXG57VlJqOuRvGd9CQzTemBtKJoDzSxPHe0EKE1LRl9u2o3osbp5vo5o39AcL9m1TZk7aZOD1BZWIWKG+qea47f+FaBjWzsxTVSBrS57g1ozLnEAAdJOxWZz2KNium4cSyhj9c7YZXAiJvDYX+CxnOMNTWOHvnLIRHBJql/rKl7pXbgcmN+FoyC5Z4n6TojsxyiOaTRonIDsVIqrU0RWVWMdRrBoj7xDR3rpp4Kb68vI554u3VQzpcBgjz1dY87l2QwtOPC/ecs8ROXEYizRua0cAFu2kszJJvQTYjpbTQ3Gvru91gJ7TuWe+T6iubRoS1eRJ0RxuKvkMb5TTuv7EYA1pBa+TzcX2+za/lnPe2vp3HRSpU3LZbOhUGCQQm7GDW993tP/ABOzXMejCnGOiGKGgIAQHhNkAprtJaWLlTNJG5vtH/bdQ2lqYyr01xOb6RYxBLVCWESxlzdWR19XWtyXANN9Yc/MvRwVWFR7qWfK+nd7Hh9ISd95SuufPv8Ac20+ks8J1XESAe9ttusR8l1y6PhJXpu3qvzxOSl0tVjlVV/uWDD9KoJLa/6s/a2duxcVTDV6equuaz9NT1KONw9XR2fJj0MZIMtVw7VhGaeh1undEabDeY5cxzHYVWVOnLVeRVbcdH55iKt0Ygf9JTRn7TGgHuse9ZOhNdSRZVF88fIgt0Za36CoqYTzNlcR+F25ZupVh1kXUKcuqzJ1PXMFhVRyj/OiAPa0qVibaoiVN8xO7RV1S7XrZ31BvcRM9mFnAXs7iVDlVqdVWRG3CHHMdUmjrGiwY1gG4C/yAUxwTec2ZOrfRDKHDI27r8flsXVDD046LzMnJvVmx7gBlkO5dGS1MW+QjxHSOniydIHO91mZ7tiqqieUFfuI3T1lkVuu0zkdcQxBg95+Z42C2jh689f2+rK7dGPG5XK6qlmN5ZHu6LkN7B5rWOBis3m+0fFfSrEURW2BbbnkRvr6sNQ8Du49Ch0WSqqOqejvTCqc5sE8Uk7Lhoma1xcy+Q9abWc37RN8t64sRhopbSaXYduGxcm9lpv+DqC889MEAIBZj0Ie2NjhdrpAHDnGq8+QUpXMK6TST4v+GVHFtCgbuhd913kVR0k9Djnh2uqUjFMLkiNnsLT0rK0oO+hg1waPaV/rG6p5beT0jm8bdnMvqMJilVht+ffz8TwcVQ3crcOHdy8Dxjl2s42iVSVb4843uZwOXYclz1cNTqdePjx8zejja9DqSy5FiodMZG5SsDxztyPYTbvXn1Ojmv8AHLwfv/R69HpuLyqx8V7FhoNIKebIPAd7rsj2Hb1LhnCpS68bfbzR6tKvRrdSSf3J8lK1w3FQpXNHTRCqsNbyttudRGML3sZ1Iu2bNVgOhbXMbJCvENIIIeU8E8zcz3LPeLRZ935YWK1X6aSuuKeE/E/yF7+CvGM5au3q/YrKUUIqltZPnKZCOa+q3u8yuiFKis5Jy7/YwlVlpFpdxqiwojIuiZxc3yK7Y1msoQOaUU85SbN36BCOXUt+40nyVt5WfC352ldmBsBoW75ZOAt5hZudTjJLxRdQ5R9DM19M0XFNlzyOAHaR5rNzj81T7l1Tnwj9jyg0jdNKIKSliklIJDWkG4G3MvaMudYyrUVxbN1hKr5LzOjYDo3XMkilfURxAWL4Y2XDgbazHm9iRmL52OxYVK9KSsovzO3D4SrTe1tW7C7riPRBACAi4jSmRlmnVcM2nmdYgXyOWaXKThtKxV8Kx6QhwmjIdGdWQN5TDuLm72naHDIq6vY5ZudN2lmuaG/6qoZ9SRvbbzBU5NE/sqLmVjFNB2k68DtUj6p8j/XFaYeboz2o6cVzRxYnBbyDUX3d5VcRo5AXWjJew2kYLAjYA4DeDcbF7vxEYRT1T0PAjhZTk1o1qhY8zj9kB8TreSzljVwizaPR8fmn5IjyzTe/Az71z3FU+Jqvqw+5qsDh1q2/QWVtVJ9apaPhb8wsZ1sQ9Wl+dp10sLh07xh6skYPpnUUvJqHzD3XjWHUb3C86dKOt7PsPTjKelvMc13pjeYtUUzhJfO7vZt0G1+q3Ws/3LiauO0rMp9dp7VzHPIcwv8ANLL5s+/20K7iPMMNnr5j+piJ6Q0d51Vqqj4IzlSpLVlqoNF65wvLOI+jWcT2NNltGc+SOaapcETzow1vLlklPSbDu+a03s1ozF7L4ECvo4IB+scxnxO8iblVlWqcZMvCCekfQrNfpHTsJEbS884AA78+5YSqX7TrhQm+wR1ekkz+QBGPsi57T+Sz2mdEaEVrmLJHyPN3lzj0knxUZmqSWhKpNdhDm3a4G4c0kOB5wRmCgOq6C+lSanAirQ+eO+Ut7ysH2r/SDrvxUNXCbR2nC8UhqYxJBI2Rh3tO/eDzHoKpaxdO5MQkEAICr6ZYdYfpcLmsniGesQGzR7TE/v1TuKtG98is9nZtLQVU5FXCKijdqS8x94cqOTp5jw3K7V80cm5ipZ5dxBwv0gBrvVVkZjeDYutlfpCyVS2UjWVKpBX6y5r2GuMYNDXWljmeDq2Jhc0a43B1wbbOhdtHEyhHZWa8ziq4WnVlvFqVb/w3L9c+tdfLVDjY9NyEq4ir8sreRSGHy0XiV3EdE3Qm0kbuJ1iPGx6l59WtX+aTJ6vCxDbhzG/VaOoLn25MttsnUuAyyciNxHORqt7XWv1XWkadSXAXGsOgId9M9o6GC57TYdxXTChJasnaaG9DonRwcmFrnc78z2bO5bqmisqj4szxDHaeAWfKxtvqtzP4W5rS8Y6mdpS0RVMR9IkYyhjc887jYdgv3kKjrLgjWOFk9SsYhpXVzXGv6sHcwW79veqOpJnRHCwXaIX0pcSXEuJ2k7+POqHQo20N1PhBdyI3O+FpPghLy1G1LodUv5MDvvWb/EQrbMuRm61NfMO6X0cVB5Rjb2nwFu9Tu2ZvEw4Jsb03ozb9eY/daB4kqd32lHiZcIjem0CpW7Wucedzj5WCtsRRm69V8beB0rBsDgpGltPE2MOILtUcogWBcd5suW9z0khihIIBTjmIujLI4x+sk1tXmaGgaxPaO1SjGrOSyjqynYnRzuOtIXPP2t3DcOpbwkkedVjUbvISQTy0U3r42ksdlLHucPeG4OCT5o3w9W63c/B8uzuH2lWAR4jAKinsZNW4PvgbWu5nDZ1WWUoqSO+lVdN7MtDl9Fik9I8+re5hGRae8ELmzizoqYanUzWT5ov2jvpIY6zaluq7327DxH9cFsqvM4Z06lPVXXNF7jninjuCyRh4EfkVpk0U/bJcyux4dBG4vDGh176xzI4E8kcFpGmlojjbihfieltNDe8muRuZ7R69w6ypcorVhXeiKliXpIc72aeLrdn3DLvKrvOSNY4eT6whqa7EKrImSx3NBA7gAeu6i82XUKMNWjyn0Lnfyg0fE7yAIRU2S8VRjoO6P0fE8uUDoa3zJ8lbdPizN436Yjyk0Bphytd3F1vCyndxK/E1X2Dmk0XpWbIWX6Rc991ZRiuBVzm9ZMnvMUQ9p0bB0kDxVjOyF9RpXRR7ahh6GHWP+26q5LmaqlN6JkF2m8R+igqJekMsO0nyVd5EtunxaXiLX6cVEkohp6QGU7G62s7rDQLdZyUbzkiyorn5Fph0WxOZoMtZDBcZthi1iL7tZx28FR1WbrDR4lxwLDnU8LYnzSTlv7SS2sRuBsM7bLm56Ss27nQlZWGCgkEAgrm3rm/Zpzb70gv/AAhSYtf8ngTFBcjzUbHbWhWUmZypwlqhHLTmgeZY7mncbzRjMsOz1rO645giZps7StxWnt7CrT/RdtRH+lQWL7Bx1cxI22RHO7ZxScNotRrbGUtCgwaI1T9sYYPtuA7hcqqw8mXnj6UdMyw4Do7U07w5tQGc7Wgm45syPBaRw7Wdzzq+Jp1M4xs+Yzq9H2ykmaSR43NvZo6rLXc36zbONScdCK/Rymb+yDj9q58VoqUVwKuvPgzY2COMfs2DpsPFWUUjO8pdpFqNIKSLlTtPQy7v4QVDnFcTSOHqy0RDk04pxyGSycG28TfuUb2PBGiwcvmaRofpvOfoqUDpkd5DVVXNvRGiowjrLyJdNWYnMNZz2Qt52sBJ4B178dizlNot/wAS4Nmiqw6V/wBLUzv6Naw7GhZbyTJ3kVpFfcXOwaFv1AT0klUbZffT5mmeqipxd2q3mAGZO4ADMqUmyP3SLPo9onW14DpdakpTbI/TyNPQfoxxHUVbJGsKHE6ho/o9T0UepTxhg+s7a5x53O2lQ3c6YwUdBqoLAgBACAS4zC5s0czWlzQ18bwBc2cWuY7qLSPvIZVMntGFPXMfscL829TYrGrGWjJKg0BwuLHYgKtVSfoF2uypHklpz/UPJuWn/LdnwK0jKxWpB1Flr9xNU6X0xJEXrZj/AJcZPebLVVYo5JYWpxy7yDJpFUO+ipHAc8rg3uGah11wRRYdLrS8iDUYjXvyDoY+hrST2m4VPiGW3VFc2QK7AMQdnJPJb7N2juyU7berIvCOkP5F50TO1+sekk+IUpJj4h8CTBo81uxo42V1FGcqzYyoMFdIbMbe207GjifIZqW0iqvIs+H4BHFZzvbfzkeyOA8yqOTL7KRMnF1lIrIT4iWtBJIAGZJOQ4qpCK7Q01TiDyyhju0Gz6iS4jbwyu47crdSnZtqdNOk3qdJ0Q9HFNRuE0l6ip2maT6p/wAtuxnHb0pfkdkYJF0VS4IAQAgBACAEBGqqCOTlsB6d/aM1NykqcZaoXvwZzfoZXD7L82/MKdrmZblrqPzIz5po/pYrj3o8x2bQlkyu3Uj1o+QMroZRq3aedrh5Hali0asJaMxqKcWyAtzBWTIlG4lrKC+zajhyOaUbGugofau4KFDmRFXZY4GWChnbFGFRQROzLbdLcj3KFcrKlB6oQ1WDxudkXFnNkNbiQL2WsbnJKnG+WhJDQ0AAAAbANg4KSTVI5QyjZXsQx0a/qYGunnOQYzOx+0RkBz82+yra5Cg5DXB/R2+ctlxJ+tbNtPGbMb8ZHKPA9ZUNpaHbToW1OiU9O2NoYxoa1os1rQAAOYAbFQ6EkskbEJBACAEAIAQAgBACAEAICJV4bFKPbY0332z7QpTZSVOEtUJ6jRx7c6edzeZr/abwz2Dgp2jF0JLqS8xPVy1UP09OXN3vhzHEtOwdaumjKSmusjZhmKwSkBjxre6cndh2qWISix6xZnSjVXH2CpjqVq9VitxstDlE+M43FTi8jszsaOUeA5uk5Kt7lDRh2AVuIWdKTSUx3D6V43cAem3AqG0tTanQbzL9gOj9PRs1IIw3ndte74nbT4Kjk2dcYKOg0UFwQAgBACAEAIAQAgBACAEAIAQAgBAL8QwSCf6SJhPvWs7tGam7M5UoS1QsOjb4/oJ3ge5J7TeHR1KdrmZbiUepLzI9RJUMaRLDrD3o8xxtu61KtwKSlNK04+QjeKipcY6ZttzpDsb17Aegax6FdtcTCClN2ih/o7oTBTO9Y/8AXTnMyPzsfsA7OJuelZuXI7adFR1zZaFU2BACAEAIAQAgBACAEAIAQAgBACAEAIAQAgBACA8AQHqAEAIAQAgBACAEAIAQAgP/2Q==" id="142" name="Google Shape;142;p16">
            <a:hlinkClick r:id="rId7"/>
          </p:cNvPr>
          <p:cNvSpPr/>
          <p:nvPr/>
        </p:nvSpPr>
        <p:spPr>
          <a:xfrm>
            <a:off x="485775" y="-1347788"/>
            <a:ext cx="2428875" cy="37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:\presentatie\boeken.png" id="143" name="Google Shape;14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7904" y="2769389"/>
            <a:ext cx="2439703" cy="379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0" y="1840438"/>
            <a:ext cx="9144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GEMEENSCHAPPELIJK DEEL 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29785" y="2607746"/>
            <a:ext cx="50406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Nederlands </a:t>
            </a:r>
            <a:r>
              <a:rPr b="1"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Engels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*</a:t>
            </a:r>
            <a:r>
              <a:rPr baseline="30000" lang="nl-NL" sz="2400">
                <a:solidFill>
                  <a:schemeClr val="dk1"/>
                </a:solidFill>
              </a:rPr>
              <a:t>1</a:t>
            </a:r>
            <a:br>
              <a:rPr b="1" baseline="30000" lang="nl-NL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CKV *</a:t>
            </a:r>
            <a:r>
              <a:rPr baseline="30000" lang="nl-NL" sz="2400">
                <a:solidFill>
                  <a:schemeClr val="dk1"/>
                </a:solidFill>
              </a:rPr>
              <a:t>2</a:t>
            </a:r>
            <a:endParaRPr baseline="30000" sz="24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Maatschappijleer *</a:t>
            </a:r>
            <a:r>
              <a:rPr baseline="30000" lang="nl-NL" sz="2400">
                <a:solidFill>
                  <a:schemeClr val="dk1"/>
                </a:solidFill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Profielwerkstuk *</a:t>
            </a:r>
            <a:r>
              <a:rPr baseline="30000" lang="nl-NL" sz="2400">
                <a:solidFill>
                  <a:schemeClr val="dk1"/>
                </a:solidFill>
              </a:rPr>
              <a:t>2</a:t>
            </a:r>
            <a:br>
              <a:rPr lang="nl-N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400">
                <a:solidFill>
                  <a:schemeClr val="dk1"/>
                </a:solidFill>
              </a:rPr>
            </a:b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*</a:t>
            </a:r>
            <a:r>
              <a:rPr baseline="30000" lang="nl-NL" sz="1600">
                <a:solidFill>
                  <a:schemeClr val="dk1"/>
                </a:solidFill>
              </a:rPr>
              <a:t>1</a:t>
            </a:r>
            <a:r>
              <a:rPr lang="nl-N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Vak met alleen handelingsdelen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*</a:t>
            </a:r>
            <a:r>
              <a:rPr baseline="30000" lang="nl-NL" sz="1600">
                <a:solidFill>
                  <a:schemeClr val="dk1"/>
                </a:solidFill>
              </a:rPr>
              <a:t>2</a:t>
            </a:r>
            <a:r>
              <a:rPr lang="nl-N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Vakken die meetellen voor het combinatiecijfer		</a:t>
            </a:r>
            <a:endParaRPr/>
          </a:p>
        </p:txBody>
      </p:sp>
      <p:sp>
        <p:nvSpPr>
          <p:cNvPr id="153" name="Google Shape;153;p17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merce.nl/content/uploads/2013/02/338038_4786-400x240.jpg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7388" y="3317590"/>
            <a:ext cx="3810000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0" y="1819026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PROFIELEN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772146" y="2780928"/>
            <a:ext cx="7181850" cy="3022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Natuur en Techniek (N&amp;T)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Natuur en Gezondheid (N&amp;G)</a:t>
            </a:r>
            <a:endParaRPr/>
          </a:p>
          <a:p>
            <a:pPr indent="-107950" lvl="0" marL="2857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 en Maatschappij (E&amp;M)</a:t>
            </a:r>
            <a:endParaRPr/>
          </a:p>
          <a:p>
            <a:pPr indent="-107950" lvl="0" marL="2857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Cultuur en Maatschappij (C&amp;M)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65" name="Google Shape;165;p18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0" y="1628775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CULTUUR EN MAATSCHAPPIJ (C&amp;M)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76925" y="2420900"/>
            <a:ext cx="85281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Frans of Duits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geschiedenis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aardrijkskunde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 keuze vakken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kunstvak (algemeen en beeldend of drama), Frans of Duits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economie,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Frans, Duits, kunstvak (alg</a:t>
            </a:r>
            <a:r>
              <a:rPr lang="nl-NL" sz="2400">
                <a:solidFill>
                  <a:schemeClr val="dk1"/>
                </a:solidFill>
              </a:rPr>
              <a:t>emeen en 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beeldend of drama)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79289">
            <a:off x="2565915" y="3333290"/>
            <a:ext cx="3585240" cy="2691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84" name="Google Shape;184;p20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0" y="1642423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CULTUUR EN MAATSCHAPPIJ (C&amp;M)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>
            <a:off x="251520" y="4105942"/>
            <a:ext cx="1891953" cy="437338"/>
          </a:xfrm>
          <a:prstGeom prst="roundRect">
            <a:avLst>
              <a:gd fmla="val 16667" name="adj"/>
            </a:avLst>
          </a:prstGeom>
          <a:solidFill>
            <a:srgbClr val="FFFF00">
              <a:alpha val="32156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Social work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251520" y="3339503"/>
            <a:ext cx="2160240" cy="576064"/>
          </a:xfrm>
          <a:prstGeom prst="roundRect">
            <a:avLst>
              <a:gd fmla="val 16667" name="adj"/>
            </a:avLst>
          </a:prstGeom>
          <a:solidFill>
            <a:srgbClr val="FFFF00">
              <a:alpha val="31764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Jongerenwerker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6470264" y="4725144"/>
            <a:ext cx="2350208" cy="1013528"/>
          </a:xfrm>
          <a:prstGeom prst="roundRect">
            <a:avLst>
              <a:gd fmla="val 16667" name="adj"/>
            </a:avLst>
          </a:prstGeom>
          <a:solidFill>
            <a:srgbClr val="FFFF00">
              <a:alpha val="32156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Culturele</a:t>
            </a: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maatschappelijke vorming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232258" y="5747090"/>
            <a:ext cx="1942900" cy="383255"/>
          </a:xfrm>
          <a:prstGeom prst="roundRect">
            <a:avLst>
              <a:gd fmla="val 16667" name="adj"/>
            </a:avLst>
          </a:prstGeom>
          <a:solidFill>
            <a:srgbClr val="FFFF00">
              <a:alpha val="32156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Pedagogiek</a:t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468502" y="2381975"/>
            <a:ext cx="2160240" cy="726952"/>
          </a:xfrm>
          <a:prstGeom prst="roundRect">
            <a:avLst>
              <a:gd fmla="val 16667" name="adj"/>
            </a:avLst>
          </a:prstGeom>
          <a:solidFill>
            <a:srgbClr val="FFFF00">
              <a:alpha val="31764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Maatschappelijk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werk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467544" y="4773845"/>
            <a:ext cx="1609230" cy="671379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rgbClr val="8A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Grafisch ontwerper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6393055" y="2562797"/>
            <a:ext cx="2565445" cy="1035447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rgbClr val="71BE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Educatief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medewerker bij een museum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993712" y="6312519"/>
            <a:ext cx="2952327" cy="401291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rgbClr val="71BE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Taal</a:t>
            </a:r>
            <a:r>
              <a:rPr b="0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en theaterdocent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6847342" y="3717032"/>
            <a:ext cx="1541082" cy="877442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rgbClr val="71BE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Grafisch vormgever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6253338" y="6004886"/>
            <a:ext cx="2495126" cy="615267"/>
          </a:xfrm>
          <a:prstGeom prst="roundRect">
            <a:avLst>
              <a:gd fmla="val 16667" name="adj"/>
            </a:avLst>
          </a:prstGeom>
          <a:solidFill>
            <a:srgbClr val="71BEC4">
              <a:alpha val="31764"/>
            </a:srgbClr>
          </a:solidFill>
          <a:ln cap="flat" cmpd="sng" w="9525">
            <a:solidFill>
              <a:srgbClr val="71BE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Medewerker reclamebureau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0" y="1125538"/>
            <a:ext cx="3419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0" y="1628775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ECONOMIE EN MAATSCHAPPIJ (E&amp;M)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76930" y="2420888"/>
            <a:ext cx="8343542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Verplichte profielvakken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wiskunde-A of wiskunde-B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geschiedenis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Profiel keuze vakken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</a:rPr>
              <a:t>bedrijfseconomie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aardrijkskunde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Keuze examenvak (1)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aardrijkskunde,</a:t>
            </a:r>
            <a:r>
              <a:rPr lang="nl-NL" sz="2400">
                <a:solidFill>
                  <a:schemeClr val="dk1"/>
                </a:solidFill>
              </a:rPr>
              <a:t> bedrijfseconomie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Frans, Duits</a:t>
            </a:r>
            <a:r>
              <a:rPr lang="nl-NL" sz="2400">
                <a:solidFill>
                  <a:schemeClr val="dk1"/>
                </a:solidFill>
              </a:rPr>
              <a:t> of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kunstvak (algemeen en beeldend of drama)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 txBox="1"/>
          <p:nvPr>
            <p:ph type="ctrTitle"/>
          </p:nvPr>
        </p:nvSpPr>
        <p:spPr>
          <a:xfrm>
            <a:off x="0" y="1125538"/>
            <a:ext cx="9144000" cy="503237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Voorlichting profielkeuze</a:t>
            </a:r>
            <a:endParaRPr b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lfert logo.JPG"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3915"/>
            <a:ext cx="404954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