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Short Stack" panose="020B0604020202020204" charset="0"/>
      <p:regular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LDPVi9uJug7gFM/GWaInPgkkb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630F26-5105-46E6-971E-99D517D67021}">
  <a:tblStyle styleId="{2F630F26-5105-46E6-971E-99D517D6702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8c2d30ee5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158c2d30ee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8c2d30ee5_0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158c2d30ee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8c2d30ee5_0_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te laat: checken hoe veel te laat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dyslecten kunnen 2e MVT vervangen voor ander vak</a:t>
            </a:r>
            <a:endParaRPr/>
          </a:p>
        </p:txBody>
      </p:sp>
      <p:sp>
        <p:nvSpPr>
          <p:cNvPr id="151" name="Google Shape;151;g158c2d30ee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5V let op: je eindcijfers 5V zijn van belang voor numerus fixus studies!</a:t>
            </a: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opdrachten zelf doorwerken, preso mentorles, pakketkeuze avond komt er meer info</a:t>
            </a: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lob dossier is ter voorbereiding op studiekeuze: 2x open dag/proefstuderen (HSRotterdam alleen laatste van het jaar) : opgave via Google Form dat binnenkort online komt, mag alleen als er geen toetsen preso's etc zijn tijdens lesdag. als open dag in weekend is dan liever in weekend. - in gesprek met ouders, elevator pitch / EUR workshops in januari, eerste deel op school tweede deel op EUR zelf. handig als je al een studie daar op het oog hebt maar niet verplicht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ce2ba0c1a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g2fce2ba0c1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915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ce2ba0c1a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g2fce2ba0c1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herkansingen zijn niet op te sparen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maatschappijleer: mavo &gt;6,5 is compensatiepunt, havo combinatiecijfer!</a:t>
            </a: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4826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Char char="–"/>
            </a:pPr>
            <a:r>
              <a:rPr lang="en-US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Plannen en organiseren</a:t>
            </a:r>
            <a:endParaRPr sz="4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Char char="–"/>
            </a:pPr>
            <a:r>
              <a:rPr lang="en-US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Bespaar tijd</a:t>
            </a:r>
            <a:endParaRPr sz="4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Char char="–"/>
            </a:pPr>
            <a:r>
              <a:rPr lang="en-US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PTA voorkomt strijd</a:t>
            </a:r>
            <a:endParaRPr sz="4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Char char="–"/>
            </a:pPr>
            <a:r>
              <a:rPr lang="en-US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bij wijzigingen meldingsplicht inspectie</a:t>
            </a:r>
            <a:endParaRPr sz="4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8c2d30ee5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58c2d30e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8c2d30ee5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158c2d30ee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646" y="205941"/>
            <a:ext cx="822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646" y="1200485"/>
            <a:ext cx="82287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>
  <p:cSld name="Verticale titel en teks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 rot="5400000">
            <a:off x="7770373" y="1950545"/>
            <a:ext cx="6241200" cy="29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1"/>
          </p:nvPr>
        </p:nvSpPr>
        <p:spPr>
          <a:xfrm rot="5400000">
            <a:off x="1842662" y="-899005"/>
            <a:ext cx="6241200" cy="86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313405" y="4800901"/>
            <a:ext cx="3729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>
  <p:cSld name="Inhoud van twe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457646" y="205941"/>
            <a:ext cx="822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650874" y="1707358"/>
            <a:ext cx="5775300" cy="4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2"/>
          </p:nvPr>
        </p:nvSpPr>
        <p:spPr>
          <a:xfrm>
            <a:off x="6578601" y="1707357"/>
            <a:ext cx="5775300" cy="4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>
  <p:cSld name="Vergelijk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457199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2"/>
          </p:nvPr>
        </p:nvSpPr>
        <p:spPr>
          <a:xfrm>
            <a:off x="457199" y="1631155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3"/>
          </p:nvPr>
        </p:nvSpPr>
        <p:spPr>
          <a:xfrm>
            <a:off x="4645027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4"/>
          </p:nvPr>
        </p:nvSpPr>
        <p:spPr>
          <a:xfrm>
            <a:off x="4645027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>
  <p:cSld name="Alleen tite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457646" y="205941"/>
            <a:ext cx="822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>
  <p:cSld name="Lee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>
  <p:cSld name="Inhoud met bijschrif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457201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>
  <p:cSld name="Afbeelding met bijschrif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1792288" y="360044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26"/>
          <p:cNvSpPr>
            <a:spLocks noGrp="1"/>
          </p:cNvSpPr>
          <p:nvPr>
            <p:ph type="pic" idx="2"/>
          </p:nvPr>
        </p:nvSpPr>
        <p:spPr>
          <a:xfrm>
            <a:off x="1792288" y="45958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1792288" y="4025502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>
  <p:cSld name="Titel en verticale teks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457646" y="205941"/>
            <a:ext cx="822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 rot="5400000">
            <a:off x="2875054" y="-1216915"/>
            <a:ext cx="3393900" cy="8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646" y="205941"/>
            <a:ext cx="822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4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646" y="1200485"/>
            <a:ext cx="8228700" cy="3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17164" y="4803241"/>
            <a:ext cx="2691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Short Stack"/>
              <a:buNone/>
              <a:defRPr sz="11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ert.nl/dalton/schoolinfo/exame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ert.nl/dalton/wp-content/uploads/sites/5/2020/10/ABSENTIEVERKLARING-1-1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ert.nl/dalton/agend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studiekeuze123.n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909972" y="1504360"/>
            <a:ext cx="73581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PTA-avond</a:t>
            </a:r>
            <a:br>
              <a:rPr lang="en-US"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000"/>
              <a:t>3 mavo / 4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havo </a:t>
            </a:r>
            <a:r>
              <a:rPr lang="en-US" sz="3000"/>
              <a:t>/ 5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vwo</a:t>
            </a:r>
            <a:br>
              <a:rPr lang="en-US" sz="3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3000"/>
            </a:br>
            <a:r>
              <a:rPr lang="en-US" sz="1500" u="sng">
                <a:solidFill>
                  <a:schemeClr val="hlink"/>
                </a:solidFill>
                <a:hlinkClick r:id="rId3"/>
              </a:rPr>
              <a:t>https://www.wolfert.nl/dalton/schoolinfo/examens/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1500" b="1">
                <a:solidFill>
                  <a:schemeClr val="dk1"/>
                </a:solidFill>
              </a:rPr>
              <a:t>Kennismakingsavond 4VWO: lokaal 2.18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3100"/>
          </a:p>
        </p:txBody>
      </p:sp>
      <p:sp>
        <p:nvSpPr>
          <p:cNvPr id="59" name="Google Shape;59;p1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8c2d30ee5_0_14"/>
          <p:cNvSpPr txBox="1">
            <a:spLocks noGrp="1"/>
          </p:cNvSpPr>
          <p:nvPr>
            <p:ph type="body" idx="1"/>
          </p:nvPr>
        </p:nvSpPr>
        <p:spPr>
          <a:xfrm>
            <a:off x="470919" y="787020"/>
            <a:ext cx="8229600" cy="3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r>
              <a:rPr lang="en-US" sz="2600">
                <a:solidFill>
                  <a:schemeClr val="dk1"/>
                </a:solidFill>
              </a:rPr>
              <a:t>Handelingsdelen (HD):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Vereiste voor compleet examendossier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Moeten voldoende (v) of goed (g) zijn afgerond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Alle HD op tijd voldoende afgerond→ </a:t>
            </a:r>
            <a:r>
              <a:rPr lang="en-US" sz="2600" b="1">
                <a:solidFill>
                  <a:schemeClr val="dk1"/>
                </a:solidFill>
              </a:rPr>
              <a:t>zo niet dan vervalt het recht op een herkansing SE</a:t>
            </a:r>
            <a:endParaRPr sz="26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endParaRPr/>
          </a:p>
        </p:txBody>
      </p:sp>
      <p:sp>
        <p:nvSpPr>
          <p:cNvPr id="125" name="Google Shape;125;g158c2d30ee5_0_14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26" name="Google Shape;126;g158c2d30ee5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774702" y="1546479"/>
            <a:ext cx="7358100" cy="26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2900" b="1"/>
              <a:t>Belangrijk</a:t>
            </a:r>
            <a:endParaRPr sz="29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2600"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/>
              <a:t>Plan je werk zorgvuldig!</a:t>
            </a:r>
            <a:endParaRPr sz="2600"/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2600"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/>
              <a:t>Besteed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tussenuren</a:t>
            </a:r>
            <a:r>
              <a:rPr lang="en-US" sz="2600"/>
              <a:t>/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daltonuren </a:t>
            </a:r>
            <a:r>
              <a:rPr lang="en-US" sz="2600"/>
              <a:t>nuttig</a:t>
            </a:r>
            <a:endParaRPr sz="2600"/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2600"/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●"/>
            </a:pPr>
            <a:r>
              <a:rPr lang="en-US" sz="2600"/>
              <a:t>Oefen regelmatig oude examens</a:t>
            </a:r>
            <a:b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600"/>
          </a:p>
        </p:txBody>
      </p:sp>
      <p:sp>
        <p:nvSpPr>
          <p:cNvPr id="132" name="Google Shape;132;p11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12"/>
          <p:cNvGraphicFramePr/>
          <p:nvPr/>
        </p:nvGraphicFramePr>
        <p:xfrm>
          <a:off x="1230064" y="1698594"/>
          <a:ext cx="5923775" cy="1337175"/>
        </p:xfrm>
        <a:graphic>
          <a:graphicData uri="http://schemas.openxmlformats.org/drawingml/2006/table">
            <a:tbl>
              <a:tblPr>
                <a:noFill/>
                <a:tableStyleId>{2F630F26-5105-46E6-971E-99D517D67021}</a:tableStyleId>
              </a:tblPr>
              <a:tblGrid>
                <a:gridCol w="217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8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havo/vwo</a:t>
                      </a:r>
                      <a:endParaRPr sz="700" u="none" strike="noStrike" cap="none"/>
                    </a:p>
                  </a:txBody>
                  <a:tcPr marL="0" marR="0" marT="0" marB="0" anchor="ctr">
                    <a:solidFill>
                      <a:srgbClr val="B7B7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CKV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6,49   →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6,49   →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PWS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7,49   →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Combinatiecijfer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Helvetica Neue"/>
                        <a:buNone/>
                      </a:pPr>
                      <a:endParaRPr sz="700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Verdana"/>
                        <a:buNone/>
                      </a:pPr>
                      <a:r>
                        <a:rPr lang="en-US" sz="15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700" u="none" strike="noStrike" cap="none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9" name="Google Shape;139;p12"/>
          <p:cNvSpPr/>
          <p:nvPr/>
        </p:nvSpPr>
        <p:spPr>
          <a:xfrm>
            <a:off x="1179748" y="711075"/>
            <a:ext cx="5417100" cy="1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450" tIns="29450" rIns="29450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Combinatiecijfer: 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CKV/ MA / PWS</a:t>
            </a:r>
            <a:endParaRPr sz="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8c2d30ee5_0_70"/>
          <p:cNvSpPr txBox="1">
            <a:spLocks noGrp="1"/>
          </p:cNvSpPr>
          <p:nvPr>
            <p:ph type="body" idx="1"/>
          </p:nvPr>
        </p:nvSpPr>
        <p:spPr>
          <a:xfrm>
            <a:off x="531316" y="827468"/>
            <a:ext cx="8229600" cy="3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3175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Belangrijke aandachtspunten:</a:t>
            </a:r>
            <a:endParaRPr sz="290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endParaRPr sz="900"/>
          </a:p>
          <a:p>
            <a:pPr marL="292100" lvl="0" indent="-266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Ziekte: 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telefonisch door ouders/ verzorgers melden voor aanvang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absentieverklaring</a:t>
            </a:r>
            <a:r>
              <a:rPr lang="en-US" sz="2600">
                <a:solidFill>
                  <a:schemeClr val="dk1"/>
                </a:solidFill>
              </a:rPr>
              <a:t> inleveren bij TL</a:t>
            </a:r>
            <a:endParaRPr sz="2600"/>
          </a:p>
          <a:p>
            <a:pPr marL="3175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Te laat → tijd is kwijt</a:t>
            </a:r>
            <a:endParaRPr sz="2600"/>
          </a:p>
          <a:p>
            <a:pPr marL="3175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Veel te laat → niet meer starten</a:t>
            </a:r>
            <a:r>
              <a:rPr lang="en-US" sz="2600"/>
              <a:t>*</a:t>
            </a:r>
            <a:endParaRPr sz="2600"/>
          </a:p>
          <a:p>
            <a:pPr marL="2921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r>
              <a:rPr lang="en-US" sz="1300">
                <a:solidFill>
                  <a:schemeClr val="dk1"/>
                </a:solidFill>
              </a:rPr>
              <a:t>na 30 min geen toegang en verplicht herkansing inzetten voor SE </a:t>
            </a:r>
            <a:endParaRPr sz="1300">
              <a:solidFill>
                <a:schemeClr val="dk1"/>
              </a:solidFill>
            </a:endParaRPr>
          </a:p>
          <a:p>
            <a:pPr marL="2921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r>
              <a:rPr lang="en-US" sz="1300">
                <a:solidFill>
                  <a:schemeClr val="dk1"/>
                </a:solidFill>
              </a:rPr>
              <a:t>(Examenreglement BOOR)</a:t>
            </a:r>
            <a:endParaRPr sz="2600"/>
          </a:p>
        </p:txBody>
      </p:sp>
      <p:sp>
        <p:nvSpPr>
          <p:cNvPr id="147" name="Google Shape;147;g158c2d30ee5_0_70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48" name="Google Shape;148;g158c2d30ee5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8c2d30ee5_0_76"/>
          <p:cNvSpPr txBox="1">
            <a:spLocks noGrp="1"/>
          </p:cNvSpPr>
          <p:nvPr>
            <p:ph type="body" idx="1"/>
          </p:nvPr>
        </p:nvSpPr>
        <p:spPr>
          <a:xfrm>
            <a:off x="531316" y="827468"/>
            <a:ext cx="8229600" cy="3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3175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Belangrijke aandachtspunten:</a:t>
            </a:r>
            <a:endParaRPr sz="290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endParaRPr sz="1800"/>
          </a:p>
          <a:p>
            <a:pPr marL="3175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Onregelmatigheden (horloge / telefoon…)</a:t>
            </a:r>
            <a:endParaRPr sz="2600"/>
          </a:p>
          <a:p>
            <a:pPr marL="3175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Hulpmiddelen</a:t>
            </a:r>
            <a:endParaRPr sz="2600"/>
          </a:p>
          <a:p>
            <a:pPr marL="3175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Geen wiskunde (mavo/havo) → Rekenen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endParaRPr sz="1800"/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600"/>
          </a:p>
        </p:txBody>
      </p:sp>
      <p:sp>
        <p:nvSpPr>
          <p:cNvPr id="154" name="Google Shape;154;g158c2d30ee5_0_76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55" name="Google Shape;155;g158c2d30ee5_0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ctrTitle"/>
          </p:nvPr>
        </p:nvSpPr>
        <p:spPr>
          <a:xfrm>
            <a:off x="642938" y="803672"/>
            <a:ext cx="7772400" cy="5358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2600"/>
              <a:t>Belangrijke data</a:t>
            </a:r>
            <a:endParaRPr sz="2600"/>
          </a:p>
        </p:txBody>
      </p:sp>
      <p:sp>
        <p:nvSpPr>
          <p:cNvPr id="162" name="Google Shape;162;p14"/>
          <p:cNvSpPr txBox="1">
            <a:spLocks noGrp="1"/>
          </p:cNvSpPr>
          <p:nvPr>
            <p:ph type="subTitle" idx="1"/>
          </p:nvPr>
        </p:nvSpPr>
        <p:spPr>
          <a:xfrm>
            <a:off x="313225" y="1565987"/>
            <a:ext cx="8638200" cy="22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600">
                <a:solidFill>
                  <a:schemeClr val="dk1"/>
                </a:solidFill>
              </a:rPr>
              <a:t>herkansing periode 1:		12 januari 2026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600" i="1">
                <a:solidFill>
                  <a:schemeClr val="dk1"/>
                </a:solidFill>
              </a:rPr>
              <a:t>aanvragen vóór 8 januari 12:00 uur</a:t>
            </a:r>
            <a:endParaRPr sz="26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600">
                <a:solidFill>
                  <a:schemeClr val="dk1"/>
                </a:solidFill>
              </a:rPr>
              <a:t>herkansing periode 2:		9 april 2026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600" i="1">
                <a:solidFill>
                  <a:schemeClr val="dk1"/>
                </a:solidFill>
              </a:rPr>
              <a:t>aanvragen vóór 7 april 12:00 uur</a:t>
            </a:r>
            <a:endParaRPr sz="26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Voor overige data zie de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agenda</a:t>
            </a:r>
            <a:r>
              <a:rPr lang="en-US" sz="2600">
                <a:solidFill>
                  <a:schemeClr val="dk1"/>
                </a:solidFill>
              </a:rPr>
              <a:t> op de website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1500"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1500"/>
          </a:p>
        </p:txBody>
      </p:sp>
      <p:sp>
        <p:nvSpPr>
          <p:cNvPr id="163" name="Google Shape;163;p14"/>
          <p:cNvSpPr txBox="1"/>
          <p:nvPr/>
        </p:nvSpPr>
        <p:spPr>
          <a:xfrm>
            <a:off x="0" y="4708922"/>
            <a:ext cx="91440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0" y="4766073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4"/>
          <p:cNvSpPr txBox="1"/>
          <p:nvPr/>
        </p:nvSpPr>
        <p:spPr>
          <a:xfrm>
            <a:off x="6408738" y="4845844"/>
            <a:ext cx="27354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987" y="395139"/>
            <a:ext cx="6471302" cy="430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/>
          <p:nvPr/>
        </p:nvSpPr>
        <p:spPr>
          <a:xfrm>
            <a:off x="347414" y="972389"/>
            <a:ext cx="55689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450" tIns="29450" rIns="29450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Verdana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LOB</a:t>
            </a:r>
            <a:endParaRPr sz="2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LoopbaanOriëntatie en Begeleiding – 3M</a:t>
            </a:r>
            <a:endParaRPr sz="2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78" name="Google Shape;1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4408" y="282946"/>
            <a:ext cx="2432334" cy="182077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5"/>
          <p:cNvSpPr txBox="1"/>
          <p:nvPr/>
        </p:nvSpPr>
        <p:spPr>
          <a:xfrm>
            <a:off x="347414" y="2438213"/>
            <a:ext cx="7760700" cy="15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1270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Oriëntatie op mogelijke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vervolg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opleiding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Oriëntatie op passende beroepen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Talenten/kwaliteiten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Presentatie mentorles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-1206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Vakkenpakketkeuze voor 4M (infoavond)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15"/>
          <p:cNvSpPr txBox="1"/>
          <p:nvPr/>
        </p:nvSpPr>
        <p:spPr>
          <a:xfrm>
            <a:off x="242842" y="2962973"/>
            <a:ext cx="73494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1" name="Google Shape;18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/>
          <p:nvPr/>
        </p:nvSpPr>
        <p:spPr>
          <a:xfrm>
            <a:off x="347414" y="972389"/>
            <a:ext cx="55689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450" tIns="29450" rIns="29450" bIns="2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Verdana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LOB</a:t>
            </a:r>
            <a:endParaRPr sz="2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LoopbaanOriëntatie en Begeleiding – 4H/5V</a:t>
            </a:r>
            <a:endParaRPr sz="2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4408" y="282946"/>
            <a:ext cx="2432334" cy="182077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6"/>
          <p:cNvSpPr txBox="1"/>
          <p:nvPr/>
        </p:nvSpPr>
        <p:spPr>
          <a:xfrm>
            <a:off x="347414" y="2438213"/>
            <a:ext cx="6714000" cy="15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29210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LOB-dossier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5V: studiekeuzeworkshops van de EUR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Verdana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Open dagen/Proefstuderen</a:t>
            </a: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347414" y="4044555"/>
            <a:ext cx="7349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handige site: </a:t>
            </a:r>
            <a:r>
              <a:rPr lang="en-US" sz="1900" b="1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www.studiekeuze123.nl</a:t>
            </a:r>
            <a:r>
              <a:rPr lang="en-US" sz="1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19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1" name="Google Shape;19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>
            <a:spLocks noGrp="1"/>
          </p:cNvSpPr>
          <p:nvPr>
            <p:ph type="body" idx="1"/>
          </p:nvPr>
        </p:nvSpPr>
        <p:spPr>
          <a:xfrm>
            <a:off x="471040" y="1698594"/>
            <a:ext cx="8229600" cy="20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650" tIns="42650" rIns="42650" bIns="42650" anchor="t" anchorCtr="0">
            <a:noAutofit/>
          </a:bodyPr>
          <a:lstStyle/>
          <a:p>
            <a:pPr marL="330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Kortom: </a:t>
            </a:r>
            <a:endParaRPr sz="2100"/>
          </a:p>
          <a:p>
            <a:pPr marL="330200" lvl="0" indent="-3302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100"/>
              <a:t>het PTA is je naslagwerk, bewaar het goed!</a:t>
            </a:r>
            <a:endParaRPr sz="2100"/>
          </a:p>
          <a:p>
            <a:pPr marL="330200" lvl="0" indent="-3302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2100"/>
          </a:p>
          <a:p>
            <a:pPr marL="330200" lvl="0" indent="-3302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100"/>
              <a:t>Let op: volgend jaar weer een PTA-avond, het is belangrijk dat je komt!</a:t>
            </a:r>
            <a:endParaRPr sz="2100"/>
          </a:p>
        </p:txBody>
      </p:sp>
      <p:sp>
        <p:nvSpPr>
          <p:cNvPr id="197" name="Google Shape;197;p10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30000" tIns="30000" rIns="30000" bIns="3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hort Stack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386667" y="1006080"/>
            <a:ext cx="8853600" cy="3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29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Even </a:t>
            </a:r>
            <a:r>
              <a:rPr lang="en-US" sz="2900" b="1" dirty="0" err="1"/>
              <a:t>v</a:t>
            </a:r>
            <a:r>
              <a:rPr lang="en-US" sz="29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oorstellen</a:t>
            </a:r>
            <a:r>
              <a:rPr lang="en-US" sz="29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 sz="29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endParaRPr sz="26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300" dirty="0" err="1">
                <a:solidFill>
                  <a:schemeClr val="dk1"/>
                </a:solidFill>
              </a:rPr>
              <a:t>Mevr</a:t>
            </a:r>
            <a:r>
              <a:rPr lang="en-US" sz="2300" dirty="0">
                <a:solidFill>
                  <a:schemeClr val="dk1"/>
                </a:solidFill>
              </a:rPr>
              <a:t>. </a:t>
            </a:r>
            <a:r>
              <a:rPr lang="en-US" sz="2300" dirty="0" err="1">
                <a:solidFill>
                  <a:schemeClr val="dk1"/>
                </a:solidFill>
              </a:rPr>
              <a:t>Nichelmann</a:t>
            </a:r>
            <a:r>
              <a:rPr lang="en-US" sz="2300" dirty="0">
                <a:solidFill>
                  <a:schemeClr val="dk1"/>
                </a:solidFill>
              </a:rPr>
              <a:t>			</a:t>
            </a:r>
            <a:r>
              <a:rPr lang="en-US" sz="2300" dirty="0" err="1">
                <a:solidFill>
                  <a:schemeClr val="dk1"/>
                </a:solidFill>
              </a:rPr>
              <a:t>Teamleider</a:t>
            </a:r>
            <a:r>
              <a:rPr lang="en-US" sz="2300" dirty="0">
                <a:solidFill>
                  <a:schemeClr val="dk1"/>
                </a:solidFill>
              </a:rPr>
              <a:t> 3m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br>
              <a:rPr lang="en-US" sz="2300" dirty="0">
                <a:solidFill>
                  <a:schemeClr val="dk1"/>
                </a:solidFill>
              </a:rPr>
            </a:br>
            <a:r>
              <a:rPr lang="en-US" sz="2300" dirty="0" err="1">
                <a:solidFill>
                  <a:schemeClr val="dk1"/>
                </a:solidFill>
              </a:rPr>
              <a:t>Mevr</a:t>
            </a:r>
            <a:r>
              <a:rPr lang="en-US" sz="2300" dirty="0">
                <a:solidFill>
                  <a:schemeClr val="dk1"/>
                </a:solidFill>
              </a:rPr>
              <a:t>. Burger-Kock		</a:t>
            </a:r>
            <a:r>
              <a:rPr lang="en-US" sz="2300" dirty="0" err="1">
                <a:solidFill>
                  <a:schemeClr val="dk1"/>
                </a:solidFill>
              </a:rPr>
              <a:t>Examensecretaris</a:t>
            </a:r>
            <a:r>
              <a:rPr lang="en-US" sz="2300" dirty="0">
                <a:solidFill>
                  <a:schemeClr val="dk1"/>
                </a:solidFill>
              </a:rPr>
              <a:t> </a:t>
            </a:r>
            <a:endParaRPr sz="2300" dirty="0">
              <a:solidFill>
                <a:schemeClr val="dk1"/>
              </a:solidFill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300" dirty="0" err="1">
                <a:solidFill>
                  <a:schemeClr val="dk1"/>
                </a:solidFill>
              </a:rPr>
              <a:t>Mevr</a:t>
            </a:r>
            <a:r>
              <a:rPr lang="en-US" sz="2300" dirty="0">
                <a:solidFill>
                  <a:schemeClr val="dk1"/>
                </a:solidFill>
              </a:rPr>
              <a:t>. </a:t>
            </a:r>
            <a:r>
              <a:rPr lang="en-US" sz="2300" dirty="0" err="1">
                <a:solidFill>
                  <a:schemeClr val="dk1"/>
                </a:solidFill>
              </a:rPr>
              <a:t>Vingerling</a:t>
            </a:r>
            <a:r>
              <a:rPr lang="en-US" sz="2300" dirty="0">
                <a:solidFill>
                  <a:schemeClr val="dk1"/>
                </a:solidFill>
              </a:rPr>
              <a:t>			</a:t>
            </a:r>
            <a:r>
              <a:rPr lang="en-US" sz="2300" dirty="0" err="1">
                <a:solidFill>
                  <a:schemeClr val="dk1"/>
                </a:solidFill>
              </a:rPr>
              <a:t>Decaan</a:t>
            </a:r>
            <a:r>
              <a:rPr lang="en-US" sz="2300" dirty="0">
                <a:solidFill>
                  <a:schemeClr val="dk1"/>
                </a:solidFill>
              </a:rPr>
              <a:t> h/v</a:t>
            </a:r>
            <a:endParaRPr sz="2300" dirty="0">
              <a:solidFill>
                <a:schemeClr val="dk1"/>
              </a:solidFill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300" dirty="0" err="1">
                <a:solidFill>
                  <a:schemeClr val="dk1"/>
                </a:solidFill>
              </a:rPr>
              <a:t>Mevr</a:t>
            </a:r>
            <a:r>
              <a:rPr lang="en-US" sz="2300" dirty="0">
                <a:solidFill>
                  <a:schemeClr val="dk1"/>
                </a:solidFill>
              </a:rPr>
              <a:t>. Testa				</a:t>
            </a:r>
            <a:r>
              <a:rPr lang="en-US" sz="2300" dirty="0" err="1">
                <a:solidFill>
                  <a:schemeClr val="dk1"/>
                </a:solidFill>
              </a:rPr>
              <a:t>Decaan</a:t>
            </a:r>
            <a:r>
              <a:rPr lang="en-US" sz="2300" dirty="0">
                <a:solidFill>
                  <a:schemeClr val="dk1"/>
                </a:solidFill>
              </a:rPr>
              <a:t> m/h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/>
          <p:nvPr/>
        </p:nvSpPr>
        <p:spPr>
          <a:xfrm>
            <a:off x="1837945" y="1394587"/>
            <a:ext cx="556890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450" tIns="29450" rIns="29450" bIns="29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Verdana"/>
              <a:buNone/>
            </a:pPr>
            <a:r>
              <a:rPr lang="en-US" sz="4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Vragen?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05" name="Google Shape;2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ce2ba0c1a_2_0"/>
          <p:cNvSpPr txBox="1">
            <a:spLocks noGrp="1"/>
          </p:cNvSpPr>
          <p:nvPr>
            <p:ph type="title"/>
          </p:nvPr>
        </p:nvSpPr>
        <p:spPr>
          <a:xfrm>
            <a:off x="386675" y="1006074"/>
            <a:ext cx="8853600" cy="3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000" b="1" dirty="0">
                <a:solidFill>
                  <a:schemeClr val="dk1"/>
                </a:solidFill>
              </a:rPr>
              <a:t>Coaches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000" b="1" dirty="0">
                <a:solidFill>
                  <a:schemeClr val="dk1"/>
                </a:solidFill>
              </a:rPr>
              <a:t>	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Milad +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Testa		3Ma/3Mb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2.19-2.20 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Vuijk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de Mol /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Assaoui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Blonk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(+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Santema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)	4Ha	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2.21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de Vries +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Santos		4Hb/4Hc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1.26-1.27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Flier 			4Hb	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1.24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Carrilho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Vingerling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	4V	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2.18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Konings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			5V	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1.30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Burger-Kock 		5V	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2.03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Verdana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Verdana"/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73" name="Google Shape;73;g2fce2ba0c1a_2_0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74" name="Google Shape;74;g2fce2ba0c1a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14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ce2ba0c1a_2_0"/>
          <p:cNvSpPr txBox="1">
            <a:spLocks noGrp="1"/>
          </p:cNvSpPr>
          <p:nvPr>
            <p:ph type="title"/>
          </p:nvPr>
        </p:nvSpPr>
        <p:spPr>
          <a:xfrm>
            <a:off x="386675" y="1006074"/>
            <a:ext cx="8853600" cy="3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000" b="1" dirty="0">
                <a:solidFill>
                  <a:schemeClr val="dk1"/>
                </a:solidFill>
              </a:rPr>
              <a:t>Coaches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en-US" sz="2000" b="1" dirty="0">
                <a:solidFill>
                  <a:schemeClr val="dk1"/>
                </a:solidFill>
              </a:rPr>
              <a:t>	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Milad +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Testa		3Ma/3Mb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2.19-2.20 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Vuijk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de Mol /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Assaoui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Blonk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(+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Santema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)	4Ha	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2.21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de Vries +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Santos		4Hb/4Hc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1.26-1.27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Flier 			4Hb	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1.24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Carrilho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Vingerling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	4V	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2.18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Dhr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Konings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			5V	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1.30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Mevr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Burger-Kock 		5V			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lokaal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2.03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Verdana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Verdana"/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73" name="Google Shape;73;g2fce2ba0c1a_2_0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74" name="Google Shape;74;g2fce2ba0c1a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26595" y="824993"/>
            <a:ext cx="7358100" cy="3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2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Programma:</a:t>
            </a:r>
            <a:endParaRPr sz="29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 sz="1900"/>
          </a:p>
          <a:p>
            <a:pPr marL="292100" lvl="0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Char char="•"/>
            </a:pPr>
            <a:r>
              <a:rPr lang="en-US" sz="2600">
                <a:solidFill>
                  <a:schemeClr val="dk1"/>
                </a:solidFill>
              </a:rPr>
              <a:t>Informatie over het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Char char="–"/>
            </a:pPr>
            <a:r>
              <a:rPr lang="en-US" sz="2600">
                <a:solidFill>
                  <a:schemeClr val="dk1"/>
                </a:solidFill>
              </a:rPr>
              <a:t>Voorexamenjaar</a:t>
            </a:r>
            <a:endParaRPr sz="1900"/>
          </a:p>
          <a:p>
            <a:pPr marL="5842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/>
              <a:t>PTO/PTA</a:t>
            </a:r>
            <a:endParaRPr sz="2600"/>
          </a:p>
          <a:p>
            <a:pPr marL="5842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/>
              <a:t>LOB</a:t>
            </a:r>
            <a:endParaRPr sz="2600"/>
          </a:p>
          <a:p>
            <a:pPr marL="584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</a:pPr>
            <a:endParaRPr sz="2600"/>
          </a:p>
          <a:p>
            <a:pPr marL="292100" lvl="0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Char char="•"/>
            </a:pPr>
            <a:r>
              <a:rPr lang="en-US" sz="2600">
                <a:solidFill>
                  <a:schemeClr val="dk1"/>
                </a:solidFill>
              </a:rPr>
              <a:t>In gesprek met de coach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6242811" y="4845844"/>
            <a:ext cx="2901300" cy="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8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>
            <a:off x="8470925" y="4774313"/>
            <a:ext cx="6732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8521154" y="3938830"/>
            <a:ext cx="622800" cy="49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329281" y="1190435"/>
            <a:ext cx="8229600" cy="3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00" b="1"/>
              <a:t>Voor- en eindexamenjaar</a:t>
            </a:r>
            <a:endParaRPr sz="290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6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het examen bestaat uit SE &amp; CE</a:t>
            </a:r>
            <a:endParaRPr/>
          </a:p>
          <a:p>
            <a:pPr marL="5842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–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 = School</a:t>
            </a:r>
            <a:r>
              <a:rPr lang="en-US" sz="2600"/>
              <a:t>e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xamen</a:t>
            </a:r>
            <a:endParaRPr/>
          </a:p>
          <a:p>
            <a:pPr marL="584200" marR="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–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CE = Centraal Eindexamen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600"/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 50% + CE 50% = eindcijfer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921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600"/>
          </a:p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600"/>
              <a:t>PTA-cijfers dit jaar tellen mee voor het SE</a:t>
            </a:r>
            <a:endParaRPr sz="2600"/>
          </a:p>
        </p:txBody>
      </p:sp>
      <p:sp>
        <p:nvSpPr>
          <p:cNvPr id="90" name="Google Shape;90;p5"/>
          <p:cNvSpPr/>
          <p:nvPr/>
        </p:nvSpPr>
        <p:spPr>
          <a:xfrm>
            <a:off x="-1" y="4766071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/>
          <p:nvPr/>
        </p:nvSpPr>
        <p:spPr>
          <a:xfrm>
            <a:off x="-1" y="4783429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558027" y="1131218"/>
            <a:ext cx="7935600" cy="3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2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Opbouw </a:t>
            </a:r>
            <a:r>
              <a:rPr lang="en-US" sz="2900" b="1"/>
              <a:t>voor</a:t>
            </a:r>
            <a:r>
              <a:rPr lang="en-US" sz="29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examenjaar</a:t>
            </a:r>
            <a:br>
              <a:rPr lang="en-US"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2600" b="1"/>
            </a:br>
            <a:r>
              <a:rPr lang="en-US" sz="2600"/>
              <a:t>3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periodes</a:t>
            </a:r>
            <a:b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600"/>
              <a:t>3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toetsweken</a:t>
            </a:r>
            <a:b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600"/>
              <a:t>2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herkansingen 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2600"/>
              <a:t>één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/>
              <a:t>uit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periode 1, </a:t>
            </a:r>
            <a:r>
              <a:rPr lang="en-US" sz="2600"/>
              <a:t>één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/>
              <a:t>uit</a:t>
            </a:r>
            <a: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periode 2)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endParaRPr sz="2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</a:pPr>
            <a:r>
              <a:rPr lang="en-US" sz="2600">
                <a:solidFill>
                  <a:schemeClr val="dk1"/>
                </a:solidFill>
              </a:rPr>
              <a:t>Afsluiten Maatschappijleer (mavo/havo), LOB en CKV</a:t>
            </a:r>
            <a:b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-US"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600"/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body" idx="1"/>
          </p:nvPr>
        </p:nvSpPr>
        <p:spPr>
          <a:xfrm>
            <a:off x="224841" y="632550"/>
            <a:ext cx="82296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dirty="0" err="1"/>
              <a:t>Informatie</a:t>
            </a:r>
            <a:r>
              <a:rPr lang="en-US" sz="2400" b="1" dirty="0"/>
              <a:t> in het PTA</a:t>
            </a:r>
            <a:endParaRPr sz="2400" b="1" dirty="0"/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b="1" dirty="0"/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dirty="0"/>
              <a:t>Het is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wettelijk</a:t>
            </a:r>
            <a:r>
              <a:rPr lang="en-US" sz="2400" dirty="0"/>
              <a:t> document, met </a:t>
            </a:r>
            <a:r>
              <a:rPr lang="en-US" sz="2400" dirty="0" err="1"/>
              <a:t>daarin</a:t>
            </a:r>
            <a:r>
              <a:rPr lang="en-US" sz="2400" dirty="0"/>
              <a:t>:</a:t>
            </a:r>
            <a:endParaRPr sz="2400" dirty="0"/>
          </a:p>
          <a:p>
            <a:pPr marL="2921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400" dirty="0"/>
              <a:t>Regels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afspraken</a:t>
            </a:r>
            <a:r>
              <a:rPr lang="en-US" sz="2400" dirty="0"/>
              <a:t> </a:t>
            </a:r>
            <a:r>
              <a:rPr lang="en-US" sz="2400" dirty="0" err="1"/>
              <a:t>omtrent</a:t>
            </a:r>
            <a:r>
              <a:rPr lang="en-US" sz="2400" dirty="0"/>
              <a:t> </a:t>
            </a:r>
            <a:r>
              <a:rPr lang="en-US" sz="2400" dirty="0" err="1"/>
              <a:t>examens</a:t>
            </a:r>
            <a:endParaRPr sz="2400" dirty="0"/>
          </a:p>
          <a:p>
            <a:pPr marL="2921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400" dirty="0" err="1"/>
              <a:t>Overzicht</a:t>
            </a:r>
            <a:r>
              <a:rPr lang="en-US" sz="2400" dirty="0"/>
              <a:t> PTA-</a:t>
            </a:r>
            <a:r>
              <a:rPr lang="en-US" sz="2400" dirty="0" err="1"/>
              <a:t>cijfers</a:t>
            </a:r>
            <a:endParaRPr sz="2400" dirty="0"/>
          </a:p>
          <a:p>
            <a:pPr marL="2921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400" dirty="0"/>
              <a:t>De </a:t>
            </a:r>
            <a:r>
              <a:rPr lang="en-US" sz="2400" dirty="0" err="1"/>
              <a:t>weging</a:t>
            </a:r>
            <a:r>
              <a:rPr lang="en-US" sz="2400" dirty="0"/>
              <a:t> van PTA-</a:t>
            </a:r>
            <a:r>
              <a:rPr lang="en-US" sz="2400" dirty="0" err="1"/>
              <a:t>cijfers</a:t>
            </a:r>
            <a:endParaRPr sz="2400" dirty="0"/>
          </a:p>
          <a:p>
            <a:pPr marL="2921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400" dirty="0"/>
              <a:t>De deadlines van </a:t>
            </a:r>
            <a:r>
              <a:rPr lang="en-US" sz="2400" dirty="0" err="1"/>
              <a:t>opdrachten</a:t>
            </a:r>
            <a:endParaRPr sz="24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dirty="0"/>
              <a:t>   (</a:t>
            </a:r>
            <a:r>
              <a:rPr lang="en-US" sz="2400" dirty="0" err="1"/>
              <a:t>handelingsdelen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po's)</a:t>
            </a:r>
            <a:endParaRPr sz="2400" dirty="0"/>
          </a:p>
          <a:p>
            <a:pPr marL="2921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Regels m.b.t. </a:t>
            </a:r>
            <a:r>
              <a:rPr lang="en-US" sz="2400" dirty="0" err="1">
                <a:solidFill>
                  <a:schemeClr val="dk1"/>
                </a:solidFill>
              </a:rPr>
              <a:t>herkansen</a:t>
            </a:r>
            <a:endParaRPr sz="2400" dirty="0"/>
          </a:p>
          <a:p>
            <a:pPr marL="2921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Verdana"/>
              <a:buChar char="•"/>
            </a:pPr>
            <a:r>
              <a:rPr lang="en-US" sz="2400" dirty="0"/>
              <a:t>Let op: PTO-</a:t>
            </a:r>
            <a:r>
              <a:rPr lang="en-US" sz="2400" dirty="0" err="1"/>
              <a:t>deel</a:t>
            </a:r>
            <a:r>
              <a:rPr lang="en-US" sz="2400" dirty="0"/>
              <a:t> </a:t>
            </a:r>
            <a:r>
              <a:rPr lang="en-US" sz="2400" dirty="0" err="1"/>
              <a:t>heeft</a:t>
            </a:r>
            <a:r>
              <a:rPr lang="en-US" sz="2400" dirty="0"/>
              <a:t> </a:t>
            </a:r>
            <a:r>
              <a:rPr lang="en-US" sz="2400" dirty="0" err="1"/>
              <a:t>andere</a:t>
            </a:r>
            <a:r>
              <a:rPr lang="en-US" sz="2400" dirty="0"/>
              <a:t> status!</a:t>
            </a:r>
            <a:endParaRPr sz="2400" dirty="0"/>
          </a:p>
          <a:p>
            <a:pPr marL="2921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endParaRPr sz="2400" dirty="0"/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endParaRPr sz="2400" dirty="0"/>
          </a:p>
        </p:txBody>
      </p:sp>
      <p:sp>
        <p:nvSpPr>
          <p:cNvPr id="104" name="Google Shape;104;p7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8c2d30ee5_0_0"/>
          <p:cNvSpPr txBox="1">
            <a:spLocks noGrp="1"/>
          </p:cNvSpPr>
          <p:nvPr>
            <p:ph type="body" idx="1"/>
          </p:nvPr>
        </p:nvSpPr>
        <p:spPr>
          <a:xfrm>
            <a:off x="470919" y="787020"/>
            <a:ext cx="8229600" cy="3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>
                <a:solidFill>
                  <a:schemeClr val="dk1"/>
                </a:solidFill>
              </a:rPr>
              <a:t>Schriftelijke/ mondelinge schoolexamens: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Tellen rechtstreeks mee voor het SE-cijfer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Weging in PTA zichtbaar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Herkansbaarheid staat per toets aangegeven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Benodigdheden staan per toets aangegeven</a:t>
            </a:r>
            <a:endParaRPr sz="2600">
              <a:solidFill>
                <a:schemeClr val="dk1"/>
              </a:solidFill>
            </a:endParaRPr>
          </a:p>
          <a:p>
            <a:pPr marL="215900" lvl="0" indent="6223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5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endParaRPr/>
          </a:p>
        </p:txBody>
      </p:sp>
      <p:sp>
        <p:nvSpPr>
          <p:cNvPr id="111" name="Google Shape;111;g158c2d30ee5_0_0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12" name="Google Shape;112;g158c2d30ee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8c2d30ee5_0_7"/>
          <p:cNvSpPr txBox="1">
            <a:spLocks noGrp="1"/>
          </p:cNvSpPr>
          <p:nvPr>
            <p:ph type="body" idx="1"/>
          </p:nvPr>
        </p:nvSpPr>
        <p:spPr>
          <a:xfrm>
            <a:off x="470919" y="787020"/>
            <a:ext cx="8229600" cy="3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875" tIns="41875" rIns="41875" bIns="418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000"/>
              <a:buNone/>
            </a:pPr>
            <a:r>
              <a:rPr lang="en-US" sz="2600">
                <a:solidFill>
                  <a:schemeClr val="dk1"/>
                </a:solidFill>
              </a:rPr>
              <a:t>Praktische opdrachten (PO):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Tellen mee met PTA-cijfer tenzij anders aangegeven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Weging in PTA zichtbaar</a:t>
            </a:r>
            <a:endParaRPr sz="2600">
              <a:solidFill>
                <a:schemeClr val="dk1"/>
              </a:solidFill>
            </a:endParaRPr>
          </a:p>
          <a:p>
            <a:pPr marL="5842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>
                <a:solidFill>
                  <a:schemeClr val="dk1"/>
                </a:solidFill>
              </a:rPr>
              <a:t>Niet herkansbaar</a:t>
            </a:r>
            <a:endParaRPr sz="2600">
              <a:solidFill>
                <a:schemeClr val="dk1"/>
              </a:solidFill>
            </a:endParaRPr>
          </a:p>
          <a:p>
            <a:pPr marL="266700" lvl="0" indent="1524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5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</a:pPr>
            <a:endParaRPr/>
          </a:p>
        </p:txBody>
      </p:sp>
      <p:sp>
        <p:nvSpPr>
          <p:cNvPr id="118" name="Google Shape;118;g158c2d30ee5_0_7"/>
          <p:cNvSpPr/>
          <p:nvPr/>
        </p:nvSpPr>
        <p:spPr>
          <a:xfrm>
            <a:off x="-1" y="4766072"/>
            <a:ext cx="9144000" cy="377400"/>
          </a:xfrm>
          <a:prstGeom prst="rect">
            <a:avLst/>
          </a:prstGeom>
          <a:solidFill>
            <a:srgbClr val="8EC000"/>
          </a:solidFill>
          <a:ln>
            <a:noFill/>
          </a:ln>
        </p:spPr>
        <p:txBody>
          <a:bodyPr spcFirstLastPara="1" wrap="square" lIns="29450" tIns="29450" rIns="29450" bIns="2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Short Stack"/>
              <a:buNone/>
            </a:pPr>
            <a:endParaRPr sz="2700" b="0" i="0" u="none" strike="noStrike" cap="none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19" name="Google Shape;119;g158c2d30ee5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41" y="157777"/>
            <a:ext cx="2869207" cy="54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-thema">
  <a:themeElements>
    <a:clrScheme name="1_Office-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</Words>
  <Application>Microsoft Office PowerPoint</Application>
  <PresentationFormat>Diavoorstelling (16:9)</PresentationFormat>
  <Paragraphs>169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Short Stack</vt:lpstr>
      <vt:lpstr>Helvetica Neue</vt:lpstr>
      <vt:lpstr>Arial</vt:lpstr>
      <vt:lpstr>Calibri</vt:lpstr>
      <vt:lpstr>Verdana</vt:lpstr>
      <vt:lpstr>1_Office-thema</vt:lpstr>
      <vt:lpstr>PTA-avond 3 mavo / 4 havo / 5 vwo  https://www.wolfert.nl/dalton/schoolinfo/examens/   Kennismakingsavond 4VWO: lokaal 2.18 </vt:lpstr>
      <vt:lpstr>Even voorstellen…   Mevr. Nichelmann   Teamleider 3m  Mevr. Burger-Kock  Examensecretaris  Mevr. Vingerling   Decaan h/v Mevr. Testa    Decaan m/h</vt:lpstr>
      <vt:lpstr>  Coaches   Mevr. Milad + Mevr. Testa  3Ma/3Mb  lokaal 2.19-2.20  (Dhr. Vuijk / Dhr. de Mol / Mevr. El Assaoui) Mevr. Blonk (+ Dhr. Santema ) 4Ha   lokaal 2.21 Dhr. de Vries + Dhr Santos  4Hb/4Hc  lokaal 1.26-1.27 Mevr. Flier    4Hb   lokaal 1.24 Mevr. Carrilho + Mevr. Vingerling  4V   lokaal 2.18 Dhr. Konings    5V   lokaal 1.30 Mevr. Burger-Kock   5V   lokaal 2.03    </vt:lpstr>
      <vt:lpstr>Programma:   Informatie over het Voorexamenjaar PTO/PTA LOB  In gesprek met de coach</vt:lpstr>
      <vt:lpstr>PowerPoint-presentatie</vt:lpstr>
      <vt:lpstr>Opbouw voorexamenjaar  3 periodes 3 toetsweken 2 herkansingen  (één uit periode 1, één uit periode 2)  Afsluiten Maatschappijleer (mavo/havo), LOB en CKV  </vt:lpstr>
      <vt:lpstr>PowerPoint-presentatie</vt:lpstr>
      <vt:lpstr>PowerPoint-presentatie</vt:lpstr>
      <vt:lpstr>PowerPoint-presentatie</vt:lpstr>
      <vt:lpstr>PowerPoint-presentatie</vt:lpstr>
      <vt:lpstr>Belangrijk  Plan je werk zorgvuldig!  Besteed tussenuren/daltonuren nuttig  Oefen regelmatig oude examens   </vt:lpstr>
      <vt:lpstr>PowerPoint-presentatie</vt:lpstr>
      <vt:lpstr>PowerPoint-presentatie</vt:lpstr>
      <vt:lpstr>PowerPoint-presentatie</vt:lpstr>
      <vt:lpstr>Belangrijke data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Coaches   Mevr. Milad + Mevr. Testa  3Ma/3Mb  lokaal 2.19-2.20  (Dhr. Vuijk / Dhr. de Mol / Mevr. El Assaoui) Mevr. Blonk (+ Dhr. Santema ) 4Ha   lokaal 2.21 Dhr. de Vries + Dhr Santos  4Hb/4Hc  lokaal 1.26-1.27 Mevr. Flier    4Hb   lokaal 1.24 Mevr. Carrilho + Mevr. Vingerling  4V   lokaal 2.18 Dhr. Konings    5V   lokaal 1.30 Mevr. Burger-Kock   5V   lokaal 2.03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PTA-avond 3 mavo / 4 havo / 5 vwo  https://www.wolfert.nl/dalton/schoolinfo/examens/   Kennismakingsavond 4VWO: lokaal 2.18 </dc:title>
  <cp:lastModifiedBy>Anja Burger-Kock</cp:lastModifiedBy>
  <cp:revision>1</cp:revision>
  <dcterms:modified xsi:type="dcterms:W3CDTF">2025-09-24T10:28:23Z</dcterms:modified>
</cp:coreProperties>
</file>