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Helvetica Neue" panose="020B0604020202020204" charset="0"/>
      <p:regular r:id="rId44"/>
      <p:bold r:id="rId45"/>
      <p:italic r:id="rId46"/>
      <p:boldItalic r:id="rId47"/>
    </p:embeddedFont>
    <p:embeddedFont>
      <p:font typeface="Short Stack" panose="020B0604020202020204" charset="0"/>
      <p:regular r:id="rId48"/>
    </p:embeddedFont>
    <p:embeddedFont>
      <p:font typeface="Verdana" panose="020B060403050404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14">
          <p15:clr>
            <a:srgbClr val="000000"/>
          </p15:clr>
        </p15:guide>
        <p15:guide id="2" pos="297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h2LDC0dKdk9ZM3nvmNGKic/1P+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97D096-0D61-407D-AEB3-07BE2B3D1244}">
  <a:tblStyle styleId="{7D97D096-0D61-407D-AEB3-07BE2B3D124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A3AA66F-1008-44AD-8608-A1345A64D9C3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  <a:fill>
          <a:solidFill>
            <a:srgbClr val="FFFFFF"/>
          </a:solidFill>
        </a:fill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Col>
    <a:la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7"/>
      </p:cViewPr>
      <p:guideLst>
        <p:guide orient="horz" pos="914"/>
        <p:guide pos="2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58c4c19a0d_1_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158c4c19a0d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wensen richting havo dan ZO SNEL MOGELIJK contact decaan</a:t>
            </a:r>
            <a:endParaRPr/>
          </a:p>
        </p:txBody>
      </p:sp>
      <p:sp>
        <p:nvSpPr>
          <p:cNvPr id="159" name="Google Shape;1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LOB-dossier moet bewaard blijven want is herbruikbaar in LOB-cv HBO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website 123 is heel belangrijk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selectieprocedure: ergens in oktober wordt bekend gemaakt welke studies hiermee werken</a:t>
            </a:r>
            <a:endParaRPr/>
          </a:p>
        </p:txBody>
      </p:sp>
      <p:sp>
        <p:nvSpPr>
          <p:cNvPr id="175" name="Google Shape;1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58c4c19a0d_1_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LOB-dossier moet bewaard blijven want is herbruikbaar in LOB-cv HBO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website 123 is heel belangrijk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selectieprocedure: ergens in oktober wordt bekend gemaakt welke studies hiermee werken</a:t>
            </a:r>
            <a:endParaRPr/>
          </a:p>
        </p:txBody>
      </p:sp>
      <p:sp>
        <p:nvSpPr>
          <p:cNvPr id="185" name="Google Shape;185;g158c4c19a0d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te laat: checken hoe veel te laat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58c4c19a0d_1_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laat</a:t>
            </a:r>
            <a:r>
              <a:rPr lang="en-US" dirty="0"/>
              <a:t>: </a:t>
            </a:r>
            <a:r>
              <a:rPr lang="en-US" dirty="0" err="1"/>
              <a:t>checken</a:t>
            </a:r>
            <a:r>
              <a:rPr lang="en-US" dirty="0"/>
              <a:t> hoe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laat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dyslecten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2e MVT </a:t>
            </a:r>
            <a:r>
              <a:rPr lang="en-US" dirty="0" err="1"/>
              <a:t>vervangen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ander</a:t>
            </a:r>
            <a:r>
              <a:rPr lang="en-US" dirty="0"/>
              <a:t> </a:t>
            </a:r>
            <a:r>
              <a:rPr lang="en-US" dirty="0" err="1"/>
              <a:t>vak</a:t>
            </a:r>
            <a:endParaRPr dirty="0"/>
          </a:p>
        </p:txBody>
      </p:sp>
      <p:sp>
        <p:nvSpPr>
          <p:cNvPr id="211" name="Google Shape;211;g158c4c19a0d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58c4c19a0d_1_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158c4c19a0d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58c4c19a0d_1_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g158c4c19a0d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58c4c19a0d_1_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g158c4c19a0d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Eindlijst na herkansen!</a:t>
            </a:r>
            <a:endParaRPr/>
          </a:p>
        </p:txBody>
      </p:sp>
      <p:sp>
        <p:nvSpPr>
          <p:cNvPr id="267" name="Google Shape;2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Vanuit leerlingen en ouders kwam terug dat er meer behoefte is aan persoonlijke aandacht voor het kind, daarom is elke docent coach van maximaal 15 leerlingen.</a:t>
            </a: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Let op: een H/V leerling met deze lijst zou gezakt zijn!</a:t>
            </a:r>
            <a:endParaRPr/>
          </a:p>
        </p:txBody>
      </p:sp>
      <p:sp>
        <p:nvSpPr>
          <p:cNvPr id="290" name="Google Shape;29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9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7" name="Google Shape;317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7cc06bdc88_0_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27cc06bdc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8" name="Google Shape;328;g27cc06bdc88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Vanuit leerlingen en ouders kwam terug dat er meer behoefte is aan persoonlijke aandacht voor het kind, daarom is elke docent coach van maximaal 15 leerlingen.</a:t>
            </a: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1853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herkansingen zijn niet op te sparen / in meivakantie 2x 1 dag examentraining</a:t>
            </a:r>
            <a:endParaRPr/>
          </a:p>
        </p:txBody>
      </p:sp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4826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Char char="–"/>
            </a:pPr>
            <a:r>
              <a:rPr lang="en-US" sz="4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Plannen en organiseren</a:t>
            </a:r>
            <a:endParaRPr sz="4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Char char="–"/>
            </a:pPr>
            <a:r>
              <a:rPr lang="en-US" sz="4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Bespaar tijd</a:t>
            </a:r>
            <a:endParaRPr sz="4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Char char="–"/>
            </a:pPr>
            <a:r>
              <a:rPr lang="en-US" sz="4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PTA voorkomt strijd</a:t>
            </a:r>
            <a:endParaRPr sz="4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Char char="–"/>
            </a:pPr>
            <a:r>
              <a:rPr lang="en-US" sz="4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bij wijziging meldplicht inspectie</a:t>
            </a:r>
            <a:endParaRPr sz="4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58c4c19a0d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g158c4c19a0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457646" y="205941"/>
            <a:ext cx="822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457646" y="1200485"/>
            <a:ext cx="8228700" cy="3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»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sldNum" idx="12"/>
          </p:nvPr>
        </p:nvSpPr>
        <p:spPr>
          <a:xfrm>
            <a:off x="8417164" y="4803241"/>
            <a:ext cx="2691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>
  <p:cSld name="Verticale titel en teks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2"/>
          <p:cNvSpPr txBox="1">
            <a:spLocks noGrp="1"/>
          </p:cNvSpPr>
          <p:nvPr>
            <p:ph type="title"/>
          </p:nvPr>
        </p:nvSpPr>
        <p:spPr>
          <a:xfrm rot="5400000">
            <a:off x="7770373" y="1950545"/>
            <a:ext cx="6241200" cy="29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body" idx="1"/>
          </p:nvPr>
        </p:nvSpPr>
        <p:spPr>
          <a:xfrm rot="5400000">
            <a:off x="1842662" y="-899005"/>
            <a:ext cx="6241200" cy="86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»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8417164" y="4803241"/>
            <a:ext cx="2691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>
  <p:cSld name="Inhoud van twe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4"/>
          <p:cNvSpPr txBox="1">
            <a:spLocks noGrp="1"/>
          </p:cNvSpPr>
          <p:nvPr>
            <p:ph type="title"/>
          </p:nvPr>
        </p:nvSpPr>
        <p:spPr>
          <a:xfrm>
            <a:off x="457646" y="205941"/>
            <a:ext cx="822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" name="Google Shape;15;p34"/>
          <p:cNvSpPr txBox="1">
            <a:spLocks noGrp="1"/>
          </p:cNvSpPr>
          <p:nvPr>
            <p:ph type="body" idx="1"/>
          </p:nvPr>
        </p:nvSpPr>
        <p:spPr>
          <a:xfrm>
            <a:off x="650874" y="1707358"/>
            <a:ext cx="5775300" cy="48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" name="Google Shape;16;p34"/>
          <p:cNvSpPr txBox="1">
            <a:spLocks noGrp="1"/>
          </p:cNvSpPr>
          <p:nvPr>
            <p:ph type="body" idx="2"/>
          </p:nvPr>
        </p:nvSpPr>
        <p:spPr>
          <a:xfrm>
            <a:off x="6578601" y="1707357"/>
            <a:ext cx="5775300" cy="48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»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" name="Google Shape;17;p34"/>
          <p:cNvSpPr txBox="1">
            <a:spLocks noGrp="1"/>
          </p:cNvSpPr>
          <p:nvPr>
            <p:ph type="sldNum" idx="12"/>
          </p:nvPr>
        </p:nvSpPr>
        <p:spPr>
          <a:xfrm>
            <a:off x="8417164" y="4803241"/>
            <a:ext cx="2691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5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sldNum" idx="12"/>
          </p:nvPr>
        </p:nvSpPr>
        <p:spPr>
          <a:xfrm>
            <a:off x="8313405" y="4800901"/>
            <a:ext cx="3729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>
  <p:cSld name="Vergelijking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6"/>
          <p:cNvSpPr txBox="1">
            <a:spLocks noGrp="1"/>
          </p:cNvSpPr>
          <p:nvPr>
            <p:ph type="title"/>
          </p:nvPr>
        </p:nvSpPr>
        <p:spPr>
          <a:xfrm>
            <a:off x="457199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body" idx="1"/>
          </p:nvPr>
        </p:nvSpPr>
        <p:spPr>
          <a:xfrm>
            <a:off x="457199" y="1151334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body" idx="2"/>
          </p:nvPr>
        </p:nvSpPr>
        <p:spPr>
          <a:xfrm>
            <a:off x="457199" y="1631155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»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body" idx="3"/>
          </p:nvPr>
        </p:nvSpPr>
        <p:spPr>
          <a:xfrm>
            <a:off x="4645027" y="1151334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b" anchorCtr="0">
            <a:noAutofit/>
          </a:bodyPr>
          <a:lstStyle>
            <a:lvl1pPr marL="457200" marR="0" lvl="0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»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body" idx="4"/>
          </p:nvPr>
        </p:nvSpPr>
        <p:spPr>
          <a:xfrm>
            <a:off x="4645027" y="1631155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»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sldNum" idx="12"/>
          </p:nvPr>
        </p:nvSpPr>
        <p:spPr>
          <a:xfrm>
            <a:off x="8417164" y="4803241"/>
            <a:ext cx="2691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>
  <p:cSld name="Alleen tite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7"/>
          <p:cNvSpPr txBox="1">
            <a:spLocks noGrp="1"/>
          </p:cNvSpPr>
          <p:nvPr>
            <p:ph type="title"/>
          </p:nvPr>
        </p:nvSpPr>
        <p:spPr>
          <a:xfrm>
            <a:off x="457646" y="205941"/>
            <a:ext cx="822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sldNum" idx="12"/>
          </p:nvPr>
        </p:nvSpPr>
        <p:spPr>
          <a:xfrm>
            <a:off x="8417164" y="4803241"/>
            <a:ext cx="2691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>
  <p:cSld name="Leeg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8"/>
          <p:cNvSpPr txBox="1">
            <a:spLocks noGrp="1"/>
          </p:cNvSpPr>
          <p:nvPr>
            <p:ph type="sldNum" idx="12"/>
          </p:nvPr>
        </p:nvSpPr>
        <p:spPr>
          <a:xfrm>
            <a:off x="8417164" y="4803241"/>
            <a:ext cx="2691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>
  <p:cSld name="Inhoud met bijschrif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9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18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»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body" idx="2"/>
          </p:nvPr>
        </p:nvSpPr>
        <p:spPr>
          <a:xfrm>
            <a:off x="457201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»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Google Shape;40;p39"/>
          <p:cNvSpPr txBox="1">
            <a:spLocks noGrp="1"/>
          </p:cNvSpPr>
          <p:nvPr>
            <p:ph type="sldNum" idx="12"/>
          </p:nvPr>
        </p:nvSpPr>
        <p:spPr>
          <a:xfrm>
            <a:off x="8417164" y="4803241"/>
            <a:ext cx="2691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>
  <p:cSld name="Afbeelding met bijschrif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0"/>
          <p:cNvSpPr txBox="1">
            <a:spLocks noGrp="1"/>
          </p:cNvSpPr>
          <p:nvPr>
            <p:ph type="title"/>
          </p:nvPr>
        </p:nvSpPr>
        <p:spPr>
          <a:xfrm>
            <a:off x="1792288" y="3600449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18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3" name="Google Shape;43;p40"/>
          <p:cNvSpPr>
            <a:spLocks noGrp="1"/>
          </p:cNvSpPr>
          <p:nvPr>
            <p:ph type="pic" idx="2"/>
          </p:nvPr>
        </p:nvSpPr>
        <p:spPr>
          <a:xfrm>
            <a:off x="1792288" y="45958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40"/>
          <p:cNvSpPr txBox="1">
            <a:spLocks noGrp="1"/>
          </p:cNvSpPr>
          <p:nvPr>
            <p:ph type="body" idx="1"/>
          </p:nvPr>
        </p:nvSpPr>
        <p:spPr>
          <a:xfrm>
            <a:off x="1792288" y="4025502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sldNum" idx="12"/>
          </p:nvPr>
        </p:nvSpPr>
        <p:spPr>
          <a:xfrm>
            <a:off x="8417164" y="4803241"/>
            <a:ext cx="2691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>
  <p:cSld name="Titel en verticale teks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1"/>
          <p:cNvSpPr txBox="1">
            <a:spLocks noGrp="1"/>
          </p:cNvSpPr>
          <p:nvPr>
            <p:ph type="title"/>
          </p:nvPr>
        </p:nvSpPr>
        <p:spPr>
          <a:xfrm>
            <a:off x="457646" y="205941"/>
            <a:ext cx="822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1"/>
          </p:nvPr>
        </p:nvSpPr>
        <p:spPr>
          <a:xfrm rot="5400000">
            <a:off x="2875054" y="-1216915"/>
            <a:ext cx="3393900" cy="82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»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sldNum" idx="12"/>
          </p:nvPr>
        </p:nvSpPr>
        <p:spPr>
          <a:xfrm>
            <a:off x="8417164" y="4803241"/>
            <a:ext cx="2691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>
            <a:spLocks noGrp="1"/>
          </p:cNvSpPr>
          <p:nvPr>
            <p:ph type="title"/>
          </p:nvPr>
        </p:nvSpPr>
        <p:spPr>
          <a:xfrm>
            <a:off x="457646" y="205941"/>
            <a:ext cx="822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" name="Google Shape;7;p32"/>
          <p:cNvSpPr txBox="1">
            <a:spLocks noGrp="1"/>
          </p:cNvSpPr>
          <p:nvPr>
            <p:ph type="body" idx="1"/>
          </p:nvPr>
        </p:nvSpPr>
        <p:spPr>
          <a:xfrm>
            <a:off x="457646" y="1200485"/>
            <a:ext cx="8228700" cy="3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»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p32"/>
          <p:cNvSpPr txBox="1">
            <a:spLocks noGrp="1"/>
          </p:cNvSpPr>
          <p:nvPr>
            <p:ph type="sldNum" idx="12"/>
          </p:nvPr>
        </p:nvSpPr>
        <p:spPr>
          <a:xfrm>
            <a:off x="8417164" y="4803241"/>
            <a:ext cx="2691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lfert.nl/dalton/schoolinfo/examen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uo.nl" TargetMode="External"/><Relationship Id="rId5" Type="http://schemas.openxmlformats.org/officeDocument/2006/relationships/hyperlink" Target="http://www.studielink.nl" TargetMode="External"/><Relationship Id="rId4" Type="http://schemas.openxmlformats.org/officeDocument/2006/relationships/hyperlink" Target="http://www.digid.n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ekeuze123.n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lfert.nl/dalton/wp-content/uploads/sites/5/2020/10/ABSENTIEVERKLARING-1-1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etten.overheid.nl/BWBR0045787/2022-08-01#Hoofdstuk3_Paragraaf4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etten.overheid.nl/BWBR0045787/2022-08-01#Hoofdstuk3_Paragraaf4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etten.overheid.nl/BWBR0045787/2022-08-01#Hoofdstuk3_Paragraaf4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etten.overheid.nl/BWBR0045787/2022-08-01#Hoofdstuk3_Paragraaf4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lfert.nl/dalton/agenda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>
            <a:spLocks noGrp="1"/>
          </p:cNvSpPr>
          <p:nvPr>
            <p:ph type="title"/>
          </p:nvPr>
        </p:nvSpPr>
        <p:spPr>
          <a:xfrm>
            <a:off x="909972" y="1504360"/>
            <a:ext cx="73581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PTA-avond</a:t>
            </a:r>
            <a:br>
              <a:rPr lang="en-US"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000"/>
              <a:t>4 mavo/ 5 </a:t>
            </a:r>
            <a:r>
              <a:rPr lang="en-US"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havo /6 vwo</a:t>
            </a:r>
            <a:br>
              <a:rPr lang="en-US"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000"/>
            </a:br>
            <a:r>
              <a:rPr lang="en-US" sz="1500" u="sng">
                <a:solidFill>
                  <a:schemeClr val="hlink"/>
                </a:solidFill>
                <a:hlinkClick r:id="rId3"/>
              </a:rPr>
              <a:t>https://www.wolfert.nl/dalton/schoolinfo/examens/</a:t>
            </a:r>
            <a:endParaRPr sz="15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2300"/>
          </a:p>
        </p:txBody>
      </p:sp>
      <p:sp>
        <p:nvSpPr>
          <p:cNvPr id="59" name="Google Shape;59;p1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58c4c19a0d_1_7"/>
          <p:cNvSpPr txBox="1">
            <a:spLocks noGrp="1"/>
          </p:cNvSpPr>
          <p:nvPr>
            <p:ph type="body" idx="1"/>
          </p:nvPr>
        </p:nvSpPr>
        <p:spPr>
          <a:xfrm>
            <a:off x="420493" y="1080122"/>
            <a:ext cx="8229600" cy="3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3000"/>
              <a:buNone/>
            </a:pPr>
            <a:r>
              <a:rPr lang="en-US" sz="2600">
                <a:solidFill>
                  <a:schemeClr val="dk1"/>
                </a:solidFill>
              </a:rPr>
              <a:t>Handelingsdelen (HD):</a:t>
            </a:r>
            <a:endParaRPr sz="2600">
              <a:solidFill>
                <a:schemeClr val="dk1"/>
              </a:solidFill>
            </a:endParaRPr>
          </a:p>
          <a:p>
            <a:pPr marL="58420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>
                <a:solidFill>
                  <a:schemeClr val="dk1"/>
                </a:solidFill>
              </a:rPr>
              <a:t>Vereiste voor compleet examendossier</a:t>
            </a:r>
            <a:endParaRPr sz="2600">
              <a:solidFill>
                <a:schemeClr val="dk1"/>
              </a:solidFill>
            </a:endParaRPr>
          </a:p>
          <a:p>
            <a:pPr marL="58420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>
                <a:solidFill>
                  <a:schemeClr val="dk1"/>
                </a:solidFill>
              </a:rPr>
              <a:t>Moeten voldoende (v) of goed (g) zijn afgerond</a:t>
            </a:r>
            <a:endParaRPr sz="2600">
              <a:solidFill>
                <a:schemeClr val="dk1"/>
              </a:solidFill>
            </a:endParaRPr>
          </a:p>
          <a:p>
            <a:pPr marL="5842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>
                <a:solidFill>
                  <a:schemeClr val="dk1"/>
                </a:solidFill>
              </a:rPr>
              <a:t>Alle HD op tijd voldoende afgerond→ </a:t>
            </a:r>
            <a:r>
              <a:rPr lang="en-US" sz="2600" b="1">
                <a:solidFill>
                  <a:schemeClr val="dk1"/>
                </a:solidFill>
              </a:rPr>
              <a:t>zo niet dan vervalt het recht op een herkansing SE</a:t>
            </a:r>
            <a:endParaRPr sz="26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</a:pPr>
            <a:endParaRPr/>
          </a:p>
        </p:txBody>
      </p:sp>
      <p:sp>
        <p:nvSpPr>
          <p:cNvPr id="124" name="Google Shape;124;g158c4c19a0d_1_7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25" name="Google Shape;125;g158c4c19a0d_1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852" y="74106"/>
            <a:ext cx="5913685" cy="486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>
            <a:spLocks noGrp="1"/>
          </p:cNvSpPr>
          <p:nvPr>
            <p:ph type="title"/>
          </p:nvPr>
        </p:nvSpPr>
        <p:spPr>
          <a:xfrm>
            <a:off x="396504" y="941364"/>
            <a:ext cx="7358100" cy="26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 sz="2900" b="1">
                <a:solidFill>
                  <a:schemeClr val="dk1"/>
                </a:solidFill>
              </a:rPr>
              <a:t>Belangrijk</a:t>
            </a:r>
            <a:endParaRPr sz="2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endParaRPr sz="2600">
              <a:solidFill>
                <a:schemeClr val="dk1"/>
              </a:solidFill>
            </a:endParaRPr>
          </a:p>
          <a:p>
            <a:pPr marL="2921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</a:rPr>
              <a:t>Kort jaar, plan je werk zorgvuldig!</a:t>
            </a:r>
            <a:endParaRPr sz="2600">
              <a:solidFill>
                <a:schemeClr val="dk1"/>
              </a:solidFill>
            </a:endParaRPr>
          </a:p>
          <a:p>
            <a:pPr marL="292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endParaRPr sz="2600">
              <a:solidFill>
                <a:schemeClr val="dk1"/>
              </a:solidFill>
            </a:endParaRPr>
          </a:p>
          <a:p>
            <a:pPr marL="2921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</a:rPr>
              <a:t>Besteed tussenuren/daltonuren nuttig</a:t>
            </a:r>
            <a:endParaRPr sz="2600">
              <a:solidFill>
                <a:schemeClr val="dk1"/>
              </a:solidFill>
            </a:endParaRPr>
          </a:p>
          <a:p>
            <a:pPr marL="292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endParaRPr sz="2600">
              <a:solidFill>
                <a:schemeClr val="dk1"/>
              </a:solidFill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●"/>
            </a:pPr>
            <a:r>
              <a:rPr lang="en-US" sz="2600">
                <a:solidFill>
                  <a:schemeClr val="dk1"/>
                </a:solidFill>
              </a:rPr>
              <a:t>Oefen regelmatig oude examens</a:t>
            </a:r>
            <a:endParaRPr sz="2600"/>
          </a:p>
        </p:txBody>
      </p:sp>
      <p:sp>
        <p:nvSpPr>
          <p:cNvPr id="136" name="Google Shape;136;p10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37" name="Google Shape;13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3" name="Google Shape;143;p11"/>
          <p:cNvGraphicFramePr/>
          <p:nvPr/>
        </p:nvGraphicFramePr>
        <p:xfrm>
          <a:off x="426264" y="892785"/>
          <a:ext cx="7804550" cy="873640"/>
        </p:xfrm>
        <a:graphic>
          <a:graphicData uri="http://schemas.openxmlformats.org/drawingml/2006/table">
            <a:tbl>
              <a:tblPr>
                <a:noFill/>
                <a:tableStyleId>{7D97D096-0D61-407D-AEB3-07BE2B3D1244}</a:tableStyleId>
              </a:tblPr>
              <a:tblGrid>
                <a:gridCol w="201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100"/>
                        <a:buFont typeface="Arial"/>
                        <a:buNone/>
                      </a:pPr>
                      <a:r>
                        <a:rPr lang="en-US" sz="5100" b="1" u="none" strike="noStrike" cap="none"/>
                        <a:t>21</a:t>
                      </a:r>
                      <a:r>
                        <a:rPr lang="en-US" sz="5100" b="1"/>
                        <a:t>8</a:t>
                      </a:r>
                      <a:r>
                        <a:rPr lang="en-US" sz="5100" b="1" u="none" strike="noStrike" cap="none"/>
                        <a:t>*</a:t>
                      </a:r>
                      <a:endParaRPr sz="5100" b="1" u="none" strike="noStrike" cap="none"/>
                    </a:p>
                  </a:txBody>
                  <a:tcPr marL="64275" marR="64275" marT="48200" marB="482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/>
                        <a:t>dagen tot aan CE</a:t>
                      </a:r>
                      <a:endParaRPr sz="700" u="none" strike="noStrike" cap="none"/>
                    </a:p>
                  </a:txBody>
                  <a:tcPr marL="64275" marR="64275" marT="48200" marB="482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4" name="Google Shape;144;p11"/>
          <p:cNvGraphicFramePr/>
          <p:nvPr/>
        </p:nvGraphicFramePr>
        <p:xfrm>
          <a:off x="417596" y="1882938"/>
          <a:ext cx="7804550" cy="477400"/>
        </p:xfrm>
        <a:graphic>
          <a:graphicData uri="http://schemas.openxmlformats.org/drawingml/2006/table">
            <a:tbl>
              <a:tblPr>
                <a:noFill/>
                <a:tableStyleId>{7D97D096-0D61-407D-AEB3-07BE2B3D1244}</a:tableStyleId>
              </a:tblPr>
              <a:tblGrid>
                <a:gridCol w="201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/>
                        <a:t>36</a:t>
                      </a:r>
                      <a:endParaRPr sz="2500" u="none" strike="noStrike" cap="none"/>
                    </a:p>
                  </a:txBody>
                  <a:tcPr marL="64275" marR="64275" marT="48200" marB="482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/>
                        <a:t>minus vakantiedagen</a:t>
                      </a:r>
                      <a:endParaRPr sz="700" u="none" strike="noStrike" cap="none"/>
                    </a:p>
                  </a:txBody>
                  <a:tcPr marL="64275" marR="64275" marT="48200" marB="482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5" name="Google Shape;145;p11"/>
          <p:cNvGraphicFramePr/>
          <p:nvPr/>
        </p:nvGraphicFramePr>
        <p:xfrm>
          <a:off x="417596" y="2444250"/>
          <a:ext cx="7804550" cy="477400"/>
        </p:xfrm>
        <a:graphic>
          <a:graphicData uri="http://schemas.openxmlformats.org/drawingml/2006/table">
            <a:tbl>
              <a:tblPr>
                <a:noFill/>
                <a:tableStyleId>{7D97D096-0D61-407D-AEB3-07BE2B3D1244}</a:tableStyleId>
              </a:tblPr>
              <a:tblGrid>
                <a:gridCol w="201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/>
                        <a:t>58</a:t>
                      </a:r>
                      <a:endParaRPr sz="2500" u="none" strike="noStrike" cap="none"/>
                    </a:p>
                  </a:txBody>
                  <a:tcPr marL="64275" marR="64275" marT="48200" marB="482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/>
                        <a:t>minus weekenddagen</a:t>
                      </a:r>
                      <a:endParaRPr sz="2500" u="none" strike="noStrike" cap="none"/>
                    </a:p>
                  </a:txBody>
                  <a:tcPr marL="64275" marR="64275" marT="48200" marB="482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6" name="Google Shape;146;p11"/>
          <p:cNvGraphicFramePr/>
          <p:nvPr/>
        </p:nvGraphicFramePr>
        <p:xfrm>
          <a:off x="417596" y="2966637"/>
          <a:ext cx="7804550" cy="477400"/>
        </p:xfrm>
        <a:graphic>
          <a:graphicData uri="http://schemas.openxmlformats.org/drawingml/2006/table">
            <a:tbl>
              <a:tblPr>
                <a:noFill/>
                <a:tableStyleId>{7D97D096-0D61-407D-AEB3-07BE2B3D1244}</a:tableStyleId>
              </a:tblPr>
              <a:tblGrid>
                <a:gridCol w="201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/>
                        <a:t>34,5</a:t>
                      </a:r>
                      <a:endParaRPr sz="2500" u="none" strike="noStrike" cap="none"/>
                    </a:p>
                  </a:txBody>
                  <a:tcPr marL="64275" marR="64275" marT="48200" marB="482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/>
                        <a:t>minus toets-, studie- en ontwikkeldagen</a:t>
                      </a:r>
                      <a:endParaRPr sz="2500" u="none" strike="noStrike" cap="none"/>
                    </a:p>
                  </a:txBody>
                  <a:tcPr marL="64275" marR="64275" marT="48200" marB="482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7" name="Google Shape;147;p11"/>
          <p:cNvSpPr txBox="1"/>
          <p:nvPr/>
        </p:nvSpPr>
        <p:spPr>
          <a:xfrm>
            <a:off x="374638" y="3909268"/>
            <a:ext cx="79356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*Deze getallen zijn berekend vanaf de PTA-avond</a:t>
            </a:r>
            <a:endParaRPr sz="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8" name="Google Shape;14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aphicFrame>
        <p:nvGraphicFramePr>
          <p:cNvPr id="154" name="Google Shape;154;p12"/>
          <p:cNvGraphicFramePr/>
          <p:nvPr/>
        </p:nvGraphicFramePr>
        <p:xfrm>
          <a:off x="404954" y="1976978"/>
          <a:ext cx="7804550" cy="873640"/>
        </p:xfrm>
        <a:graphic>
          <a:graphicData uri="http://schemas.openxmlformats.org/drawingml/2006/table">
            <a:tbl>
              <a:tblPr>
                <a:noFill/>
                <a:tableStyleId>{4A3AA66F-1008-44AD-8608-A1345A64D9C3}</a:tableStyleId>
              </a:tblPr>
              <a:tblGrid>
                <a:gridCol w="201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100"/>
                        <a:buFont typeface="Helvetica Neue"/>
                        <a:buNone/>
                      </a:pPr>
                      <a:r>
                        <a:rPr lang="en-US" sz="5100" b="1"/>
                        <a:t>89.5</a:t>
                      </a:r>
                      <a:r>
                        <a:rPr lang="en-US" sz="5100" b="1" u="none" strike="noStrike" cap="none"/>
                        <a:t>*</a:t>
                      </a:r>
                      <a:endParaRPr sz="700" u="none" strike="noStrike" cap="none"/>
                    </a:p>
                  </a:txBody>
                  <a:tcPr marL="64275" marR="64275" marT="48200" marB="482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Helvetica Neue"/>
                        <a:buNone/>
                      </a:pPr>
                      <a:r>
                        <a:rPr lang="en-US" sz="2500" b="1" u="sng" strike="noStrike" cap="none"/>
                        <a:t>les</a:t>
                      </a:r>
                      <a:r>
                        <a:rPr lang="en-US" sz="2500" b="0" u="none" strike="noStrike" cap="none"/>
                        <a:t>dagen tot aan CE</a:t>
                      </a:r>
                      <a:endParaRPr sz="700" u="none" strike="noStrike" cap="none"/>
                    </a:p>
                  </a:txBody>
                  <a:tcPr marL="64275" marR="64275" marT="48200" marB="482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5" name="Google Shape;155;p12"/>
          <p:cNvSpPr txBox="1"/>
          <p:nvPr/>
        </p:nvSpPr>
        <p:spPr>
          <a:xfrm>
            <a:off x="341923" y="2944860"/>
            <a:ext cx="79356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*Dit getal is berekend vanaf de PTA-avond</a:t>
            </a:r>
            <a:endParaRPr sz="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6" name="Google Shape;15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 txBox="1">
            <a:spLocks noGrp="1"/>
          </p:cNvSpPr>
          <p:nvPr>
            <p:ph type="body" idx="1"/>
          </p:nvPr>
        </p:nvSpPr>
        <p:spPr>
          <a:xfrm>
            <a:off x="224850" y="1046850"/>
            <a:ext cx="88713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2000"/>
          </a:p>
          <a:p>
            <a:pPr marL="2921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 b="1">
                <a:solidFill>
                  <a:schemeClr val="dk1"/>
                </a:solidFill>
              </a:rPr>
              <a:t>Profielwerkstuk 4M</a:t>
            </a:r>
            <a:r>
              <a:rPr lang="en-US" sz="2300">
                <a:solidFill>
                  <a:schemeClr val="dk1"/>
                </a:solidFill>
              </a:rPr>
              <a:t> (stage / werkstuk)</a:t>
            </a:r>
            <a:endParaRPr sz="2300">
              <a:solidFill>
                <a:schemeClr val="dk1"/>
              </a:solidFill>
            </a:endParaRPr>
          </a:p>
          <a:p>
            <a:pPr marL="5842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</a:pPr>
            <a:r>
              <a:rPr lang="en-US" sz="2300">
                <a:solidFill>
                  <a:schemeClr val="dk1"/>
                </a:solidFill>
              </a:rPr>
              <a:t>deadline: 18 december 2025</a:t>
            </a:r>
            <a:endParaRPr sz="2300">
              <a:solidFill>
                <a:schemeClr val="dk1"/>
              </a:solidFill>
            </a:endParaRPr>
          </a:p>
          <a:p>
            <a:pPr marL="2921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>
                <a:solidFill>
                  <a:schemeClr val="dk1"/>
                </a:solidFill>
              </a:rPr>
              <a:t>Passend bij profiel</a:t>
            </a:r>
            <a:endParaRPr sz="2300">
              <a:solidFill>
                <a:schemeClr val="dk1"/>
              </a:solidFill>
            </a:endParaRPr>
          </a:p>
          <a:p>
            <a:pPr marL="2921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>
                <a:solidFill>
                  <a:schemeClr val="dk1"/>
                </a:solidFill>
              </a:rPr>
              <a:t>minimaal voldoende</a:t>
            </a:r>
            <a:endParaRPr sz="2300">
              <a:solidFill>
                <a:schemeClr val="dk1"/>
              </a:solidFill>
            </a:endParaRPr>
          </a:p>
          <a:p>
            <a:pPr marL="2921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>
                <a:solidFill>
                  <a:schemeClr val="dk1"/>
                </a:solidFill>
              </a:rPr>
              <a:t>Presentatie: 5 februari 2026 PWS-avond</a:t>
            </a:r>
            <a:br>
              <a:rPr lang="en-US" sz="2300">
                <a:solidFill>
                  <a:schemeClr val="dk1"/>
                </a:solidFill>
              </a:rPr>
            </a:br>
            <a:endParaRPr sz="2300">
              <a:solidFill>
                <a:schemeClr val="dk1"/>
              </a:solidFill>
            </a:endParaRPr>
          </a:p>
          <a:p>
            <a:pPr marL="2921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>
                <a:solidFill>
                  <a:schemeClr val="dk1"/>
                </a:solidFill>
              </a:rPr>
              <a:t>Vóór </a:t>
            </a:r>
            <a:r>
              <a:rPr lang="en-US" sz="2300" b="1">
                <a:solidFill>
                  <a:schemeClr val="dk1"/>
                </a:solidFill>
              </a:rPr>
              <a:t>1 april</a:t>
            </a:r>
            <a:r>
              <a:rPr lang="en-US" sz="2300">
                <a:solidFill>
                  <a:schemeClr val="dk1"/>
                </a:solidFill>
              </a:rPr>
              <a:t> aanmelden MBO</a:t>
            </a:r>
            <a:endParaRPr sz="2300">
              <a:solidFill>
                <a:schemeClr val="dk1"/>
              </a:solidFill>
            </a:endParaRPr>
          </a:p>
          <a:p>
            <a:pPr marL="2921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Doorstroom havo alleen met extra vak</a:t>
            </a:r>
            <a:endParaRPr sz="2300">
              <a:solidFill>
                <a:schemeClr val="dk1"/>
              </a:solidFill>
            </a:endParaRPr>
          </a:p>
          <a:p>
            <a:pPr marL="292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200">
                <a:solidFill>
                  <a:schemeClr val="dk1"/>
                </a:solidFill>
              </a:rPr>
              <a:t>- 12 december inleveren voorlopige profielkeuze 4m -&gt; 4h !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3000"/>
              <a:buNone/>
            </a:pPr>
            <a:endParaRPr sz="2500">
              <a:solidFill>
                <a:schemeClr val="dk1"/>
              </a:solidFill>
            </a:endParaRPr>
          </a:p>
          <a:p>
            <a:pPr marL="2921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</a:pPr>
            <a:endParaRPr sz="1700">
              <a:solidFill>
                <a:schemeClr val="dk1"/>
              </a:solidFill>
            </a:endParaRPr>
          </a:p>
          <a:p>
            <a:pPr marL="2921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</a:pPr>
            <a:endParaRPr sz="1700">
              <a:solidFill>
                <a:schemeClr val="dk1"/>
              </a:solidFill>
            </a:endParaRPr>
          </a:p>
          <a:p>
            <a:pPr marL="215900" lvl="1" indent="-215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endParaRPr sz="1700">
              <a:solidFill>
                <a:schemeClr val="dk1"/>
              </a:solidFill>
            </a:endParaRPr>
          </a:p>
          <a:p>
            <a:pPr marL="215900" lvl="1" indent="-215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endParaRPr sz="1800"/>
          </a:p>
        </p:txBody>
      </p:sp>
      <p:sp>
        <p:nvSpPr>
          <p:cNvPr id="162" name="Google Shape;162;p14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hort Stack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4"/>
          <p:cNvSpPr/>
          <p:nvPr/>
        </p:nvSpPr>
        <p:spPr>
          <a:xfrm>
            <a:off x="6242811" y="4845844"/>
            <a:ext cx="29013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271C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4F27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4"/>
          <p:cNvSpPr txBox="1">
            <a:spLocks noGrp="1"/>
          </p:cNvSpPr>
          <p:nvPr>
            <p:ph type="ctrTitle" idx="4294967295"/>
          </p:nvPr>
        </p:nvSpPr>
        <p:spPr>
          <a:xfrm>
            <a:off x="685788" y="781302"/>
            <a:ext cx="7772400" cy="53580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spcFirstLastPara="1" wrap="square" lIns="58900" tIns="58900" rIns="58900" bIns="589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LOB 4M</a:t>
            </a:r>
            <a:endParaRPr sz="2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5" name="Google Shape;16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>
            <a:spLocks noGrp="1"/>
          </p:cNvSpPr>
          <p:nvPr>
            <p:ph type="body" idx="1"/>
          </p:nvPr>
        </p:nvSpPr>
        <p:spPr>
          <a:xfrm>
            <a:off x="405247" y="1112315"/>
            <a:ext cx="8456700" cy="3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900" b="1"/>
              <a:t>Profielwerkstuk havo/vwo</a:t>
            </a:r>
            <a:endParaRPr sz="2900" b="1" i="0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600"/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•"/>
            </a:pPr>
            <a:r>
              <a:rPr lang="en-US" sz="2600"/>
              <a:t>P</a:t>
            </a:r>
            <a:r>
              <a:rPr lang="en-US" sz="2600" i="0" u="none" strike="noStrike" cap="none">
                <a:solidFill>
                  <a:srgbClr val="000000"/>
                </a:solidFill>
              </a:rPr>
              <a:t>roeve van bekwaamheid</a:t>
            </a:r>
            <a:endParaRPr sz="2600" i="0" u="none" strike="noStrike" cap="none">
              <a:solidFill>
                <a:srgbClr val="000000"/>
              </a:solidFill>
            </a:endParaRPr>
          </a:p>
          <a:p>
            <a:pPr marL="5842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–"/>
            </a:pPr>
            <a:r>
              <a:rPr lang="en-US" sz="2600"/>
              <a:t>onderzoek</a:t>
            </a:r>
            <a:endParaRPr sz="2600"/>
          </a:p>
          <a:p>
            <a:pPr marL="5842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–"/>
            </a:pPr>
            <a:r>
              <a:rPr lang="en-US" sz="2600"/>
              <a:t>verslaglegging</a:t>
            </a:r>
            <a:endParaRPr sz="2600"/>
          </a:p>
          <a:p>
            <a:pPr marL="5842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–"/>
            </a:pPr>
            <a:r>
              <a:rPr lang="en-US" sz="2600"/>
              <a:t>presentatie </a:t>
            </a:r>
            <a:endParaRPr>
              <a:solidFill>
                <a:srgbClr val="FF0000"/>
              </a:solidFill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•"/>
            </a:pPr>
            <a:r>
              <a:rPr lang="en-US" sz="2600"/>
              <a:t>Deadline verslag: 18 December 2025</a:t>
            </a:r>
            <a:endParaRPr sz="2600"/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•"/>
            </a:pPr>
            <a:r>
              <a:rPr lang="en-US" sz="2600"/>
              <a:t>PWS-avond: </a:t>
            </a:r>
            <a:r>
              <a:rPr lang="en-US" sz="2600" b="1" i="0" u="none" strike="noStrike" cap="none">
                <a:solidFill>
                  <a:srgbClr val="000000"/>
                </a:solidFill>
              </a:rPr>
              <a:t>D</a:t>
            </a:r>
            <a:r>
              <a:rPr lang="en-US" sz="2600" b="1"/>
              <a:t>onder</a:t>
            </a:r>
            <a:r>
              <a:rPr lang="en-US" sz="2600" b="1" i="0" u="none" strike="noStrike" cap="none">
                <a:solidFill>
                  <a:srgbClr val="000000"/>
                </a:solidFill>
              </a:rPr>
              <a:t>dag </a:t>
            </a:r>
            <a:r>
              <a:rPr lang="en-US" sz="2400" b="1">
                <a:solidFill>
                  <a:schemeClr val="dk1"/>
                </a:solidFill>
              </a:rPr>
              <a:t>5 februari 2026</a:t>
            </a:r>
            <a:endParaRPr sz="2600" b="1"/>
          </a:p>
        </p:txBody>
      </p:sp>
      <p:sp>
        <p:nvSpPr>
          <p:cNvPr id="171" name="Google Shape;171;p13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72" name="Google Shape;17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"/>
          <p:cNvSpPr/>
          <p:nvPr/>
        </p:nvSpPr>
        <p:spPr>
          <a:xfrm>
            <a:off x="-313017" y="806081"/>
            <a:ext cx="55689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450" tIns="29450" rIns="29450" bIns="29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Verdana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Een diploma en dan?</a:t>
            </a:r>
            <a:endParaRPr sz="26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79" name="Google Shape;179;p15"/>
          <p:cNvSpPr/>
          <p:nvPr/>
        </p:nvSpPr>
        <p:spPr>
          <a:xfrm>
            <a:off x="6242811" y="4845844"/>
            <a:ext cx="29013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271C"/>
              </a:buClr>
              <a:buSzPts val="18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4408" y="282946"/>
            <a:ext cx="2432334" cy="182077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5"/>
          <p:cNvSpPr txBox="1"/>
          <p:nvPr/>
        </p:nvSpPr>
        <p:spPr>
          <a:xfrm>
            <a:off x="425256" y="1500612"/>
            <a:ext cx="8293500" cy="25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LOB-dossier havo/vwo</a:t>
            </a:r>
            <a:endParaRPr sz="2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Open dagen/Proefstuderen</a:t>
            </a:r>
            <a:endParaRPr sz="2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DigiD aanmaken op </a:t>
            </a:r>
            <a:r>
              <a:rPr lang="en-US" sz="2600" b="0" i="0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www.digid.nl</a:t>
            </a:r>
            <a:endParaRPr sz="2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Inschrijven via </a:t>
            </a:r>
            <a:r>
              <a:rPr lang="en-US" sz="2600" b="0" i="0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www.studielink.nl</a:t>
            </a:r>
            <a:endParaRPr sz="2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Studiefinanciering aanvragen op </a:t>
            </a:r>
            <a:r>
              <a:rPr lang="en-US" sz="2600" b="0" i="0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www.duo.nl</a:t>
            </a:r>
            <a:endParaRPr sz="2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Doorstroom VWO → </a:t>
            </a: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2e MVT verplicht</a:t>
            </a:r>
            <a:endParaRPr sz="2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92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- 1</a:t>
            </a:r>
            <a:r>
              <a:rPr lang="en-US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december inleveren voorlopige profielkeuze 5h -&gt; 5v !</a:t>
            </a:r>
            <a:endParaRPr sz="2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4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4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4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4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2" name="Google Shape;182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58c4c19a0d_1_16"/>
          <p:cNvSpPr/>
          <p:nvPr/>
        </p:nvSpPr>
        <p:spPr>
          <a:xfrm>
            <a:off x="432848" y="1021000"/>
            <a:ext cx="74721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450" tIns="29450" rIns="29450" bIns="29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Verdana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Inschrijfdata HBO / WO</a:t>
            </a:r>
            <a:endParaRPr sz="26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8" name="Google Shape;188;g158c4c19a0d_1_16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89" name="Google Shape;189;g158c4c19a0d_1_16"/>
          <p:cNvSpPr/>
          <p:nvPr/>
        </p:nvSpPr>
        <p:spPr>
          <a:xfrm>
            <a:off x="6242811" y="4845844"/>
            <a:ext cx="29013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271C"/>
              </a:buClr>
              <a:buSzPts val="18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158c4c19a0d_1_16"/>
          <p:cNvSpPr txBox="1"/>
          <p:nvPr/>
        </p:nvSpPr>
        <p:spPr>
          <a:xfrm>
            <a:off x="382421" y="1715066"/>
            <a:ext cx="51468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Belangrijke data:</a:t>
            </a:r>
            <a:endParaRPr sz="2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1" name="Google Shape;191;g158c4c19a0d_1_16"/>
          <p:cNvSpPr txBox="1"/>
          <p:nvPr/>
        </p:nvSpPr>
        <p:spPr>
          <a:xfrm>
            <a:off x="407632" y="2295544"/>
            <a:ext cx="7349400" cy="18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Vóór </a:t>
            </a:r>
            <a:r>
              <a:rPr lang="en-US" sz="2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15 januari</a:t>
            </a:r>
            <a: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aanmelden voor studie met selectieprocedure</a:t>
            </a:r>
            <a:endParaRPr sz="2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Vóór </a:t>
            </a:r>
            <a:r>
              <a:rPr lang="en-US" sz="2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 mei</a:t>
            </a:r>
            <a: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inschrijven voor andere studie</a:t>
            </a:r>
            <a:endParaRPr sz="2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2" name="Google Shape;192;g158c4c19a0d_1_16"/>
          <p:cNvSpPr txBox="1"/>
          <p:nvPr/>
        </p:nvSpPr>
        <p:spPr>
          <a:xfrm>
            <a:off x="571518" y="3798380"/>
            <a:ext cx="7349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handige site: </a:t>
            </a:r>
            <a:r>
              <a:rPr lang="en-US" sz="1900" b="1" i="0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www.studiekeuze123.nl</a:t>
            </a:r>
            <a:r>
              <a:rPr lang="en-US" sz="19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sz="19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3" name="Google Shape;193;g158c4c19a0d_1_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Google Shape;198;p16"/>
          <p:cNvGraphicFramePr/>
          <p:nvPr/>
        </p:nvGraphicFramePr>
        <p:xfrm>
          <a:off x="461062" y="2105157"/>
          <a:ext cx="5923775" cy="1337175"/>
        </p:xfrm>
        <a:graphic>
          <a:graphicData uri="http://schemas.openxmlformats.org/drawingml/2006/table">
            <a:tbl>
              <a:tblPr>
                <a:noFill/>
                <a:tableStyleId>{4A3AA66F-1008-44AD-8608-A1345A64D9C3}</a:tableStyleId>
              </a:tblPr>
              <a:tblGrid>
                <a:gridCol w="217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8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Verdana"/>
                        <a:buNone/>
                      </a:pPr>
                      <a:r>
                        <a:rPr lang="en-US" sz="15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havo/vwo</a:t>
                      </a:r>
                      <a:endParaRPr sz="700" u="none" strike="noStrike" cap="none"/>
                    </a:p>
                  </a:txBody>
                  <a:tcPr marL="0" marR="0" marT="0" marB="0" anchor="ctr">
                    <a:solidFill>
                      <a:srgbClr val="B7B7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Verdana"/>
                        <a:buNone/>
                      </a:pPr>
                      <a:r>
                        <a:rPr lang="en-US" sz="15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CKV</a:t>
                      </a:r>
                      <a:endParaRPr sz="7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Verdana"/>
                        <a:buNone/>
                      </a:pPr>
                      <a:r>
                        <a:rPr lang="en-US" sz="15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6,49   →</a:t>
                      </a:r>
                      <a:endParaRPr sz="7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Verdana"/>
                        <a:buNone/>
                      </a:pPr>
                      <a:r>
                        <a:rPr lang="en-US" sz="15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Verdana"/>
                        <a:buNone/>
                      </a:pPr>
                      <a:r>
                        <a:rPr lang="en-US" sz="15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</a:t>
                      </a:r>
                      <a:endParaRPr sz="7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Verdana"/>
                        <a:buNone/>
                      </a:pPr>
                      <a:r>
                        <a:rPr lang="en-US" sz="15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6,49   →</a:t>
                      </a:r>
                      <a:endParaRPr sz="7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Verdana"/>
                        <a:buNone/>
                      </a:pPr>
                      <a:r>
                        <a:rPr lang="en-US" sz="15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Verdana"/>
                        <a:buNone/>
                      </a:pPr>
                      <a:r>
                        <a:rPr lang="en-US" sz="15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PWS</a:t>
                      </a:r>
                      <a:endParaRPr sz="7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Verdana"/>
                        <a:buNone/>
                      </a:pPr>
                      <a:r>
                        <a:rPr lang="en-US" sz="15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7,49   →</a:t>
                      </a:r>
                      <a:endParaRPr sz="7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Verdana"/>
                        <a:buNone/>
                      </a:pPr>
                      <a:r>
                        <a:rPr lang="en-US" sz="15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</a:t>
                      </a:r>
                      <a:endParaRPr sz="7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Verdana"/>
                        <a:buNone/>
                      </a:pPr>
                      <a:r>
                        <a:rPr lang="en-US" sz="15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Combinatiecijfer</a:t>
                      </a:r>
                      <a:endParaRPr sz="7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endParaRPr sz="7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Verdana"/>
                        <a:buNone/>
                      </a:pPr>
                      <a:r>
                        <a:rPr lang="en-US" sz="15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9" name="Google Shape;199;p16"/>
          <p:cNvSpPr/>
          <p:nvPr/>
        </p:nvSpPr>
        <p:spPr>
          <a:xfrm>
            <a:off x="423354" y="1117637"/>
            <a:ext cx="5417100" cy="10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450" tIns="29450" rIns="29450" bIns="29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Combinatiecijfer: 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CKV/ MA / PWS</a:t>
            </a:r>
            <a:endParaRPr sz="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" name="Google Shape;200;p16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201" name="Google Shape;20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>
            <a:spLocks noGrp="1"/>
          </p:cNvSpPr>
          <p:nvPr>
            <p:ph type="title"/>
          </p:nvPr>
        </p:nvSpPr>
        <p:spPr>
          <a:xfrm>
            <a:off x="386667" y="1006080"/>
            <a:ext cx="8198100" cy="3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r>
              <a:rPr lang="en-US" sz="2900" b="1" dirty="0">
                <a:solidFill>
                  <a:schemeClr val="dk1"/>
                </a:solidFill>
              </a:rPr>
              <a:t>Even </a:t>
            </a:r>
            <a:r>
              <a:rPr lang="en-US" sz="2900" b="1" dirty="0" err="1">
                <a:solidFill>
                  <a:schemeClr val="dk1"/>
                </a:solidFill>
              </a:rPr>
              <a:t>voorstellen</a:t>
            </a:r>
            <a:r>
              <a:rPr lang="en-US" sz="2900" b="1" dirty="0">
                <a:solidFill>
                  <a:schemeClr val="dk1"/>
                </a:solidFill>
              </a:rPr>
              <a:t>…</a:t>
            </a:r>
            <a:endParaRPr sz="29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endParaRPr sz="2600" b="1" dirty="0">
              <a:solidFill>
                <a:schemeClr val="dk1"/>
              </a:solidFill>
            </a:endParaRP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r>
              <a:rPr lang="en-US" sz="2300" dirty="0" err="1">
                <a:solidFill>
                  <a:schemeClr val="dk1"/>
                </a:solidFill>
              </a:rPr>
              <a:t>Mevr</a:t>
            </a:r>
            <a:r>
              <a:rPr lang="en-US" sz="2300" dirty="0">
                <a:solidFill>
                  <a:schemeClr val="dk1"/>
                </a:solidFill>
              </a:rPr>
              <a:t>. </a:t>
            </a:r>
            <a:r>
              <a:rPr lang="en-US" sz="2300" dirty="0" err="1">
                <a:solidFill>
                  <a:schemeClr val="dk1"/>
                </a:solidFill>
              </a:rPr>
              <a:t>Nichelmann</a:t>
            </a:r>
            <a:r>
              <a:rPr lang="en-US" sz="2300" dirty="0">
                <a:solidFill>
                  <a:schemeClr val="dk1"/>
                </a:solidFill>
              </a:rPr>
              <a:t>			</a:t>
            </a:r>
            <a:r>
              <a:rPr lang="en-US" sz="2300" dirty="0" err="1">
                <a:solidFill>
                  <a:schemeClr val="dk1"/>
                </a:solidFill>
              </a:rPr>
              <a:t>Teamleider</a:t>
            </a:r>
            <a:r>
              <a:rPr lang="en-US" sz="2300" dirty="0">
                <a:solidFill>
                  <a:schemeClr val="dk1"/>
                </a:solidFill>
              </a:rPr>
              <a:t> 4m</a:t>
            </a:r>
            <a:endParaRPr sz="23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br>
              <a:rPr lang="en-US" sz="2300" dirty="0">
                <a:solidFill>
                  <a:schemeClr val="dk1"/>
                </a:solidFill>
              </a:rPr>
            </a:br>
            <a:r>
              <a:rPr lang="en-US" sz="2300" dirty="0" err="1">
                <a:solidFill>
                  <a:schemeClr val="dk1"/>
                </a:solidFill>
              </a:rPr>
              <a:t>Mevr</a:t>
            </a:r>
            <a:r>
              <a:rPr lang="en-US" sz="2300" dirty="0">
                <a:solidFill>
                  <a:schemeClr val="dk1"/>
                </a:solidFill>
              </a:rPr>
              <a:t>. Burger-Kock		</a:t>
            </a:r>
            <a:r>
              <a:rPr lang="en-US" sz="2300" dirty="0" err="1">
                <a:solidFill>
                  <a:schemeClr val="dk1"/>
                </a:solidFill>
              </a:rPr>
              <a:t>Examensecretaris</a:t>
            </a:r>
            <a:r>
              <a:rPr lang="en-US" sz="2300" dirty="0">
                <a:solidFill>
                  <a:schemeClr val="dk1"/>
                </a:solidFill>
              </a:rPr>
              <a:t> </a:t>
            </a:r>
            <a:br>
              <a:rPr lang="en-US" sz="2300" dirty="0">
                <a:solidFill>
                  <a:schemeClr val="dk1"/>
                </a:solidFill>
              </a:rPr>
            </a:br>
            <a:r>
              <a:rPr lang="en-US" sz="2300" dirty="0" err="1">
                <a:solidFill>
                  <a:schemeClr val="dk1"/>
                </a:solidFill>
              </a:rPr>
              <a:t>Mevr</a:t>
            </a:r>
            <a:r>
              <a:rPr lang="en-US" sz="2300" dirty="0">
                <a:solidFill>
                  <a:schemeClr val="dk1"/>
                </a:solidFill>
              </a:rPr>
              <a:t>. </a:t>
            </a:r>
            <a:r>
              <a:rPr lang="en-US" sz="2300" dirty="0" err="1">
                <a:solidFill>
                  <a:schemeClr val="dk1"/>
                </a:solidFill>
              </a:rPr>
              <a:t>Vingerling</a:t>
            </a:r>
            <a:r>
              <a:rPr lang="en-US" sz="2300" dirty="0">
                <a:solidFill>
                  <a:schemeClr val="dk1"/>
                </a:solidFill>
              </a:rPr>
              <a:t>			</a:t>
            </a:r>
            <a:r>
              <a:rPr lang="en-US" sz="2300" dirty="0" err="1">
                <a:solidFill>
                  <a:schemeClr val="dk1"/>
                </a:solidFill>
              </a:rPr>
              <a:t>Decaan</a:t>
            </a:r>
            <a:r>
              <a:rPr lang="en-US" sz="2300" dirty="0">
                <a:solidFill>
                  <a:schemeClr val="dk1"/>
                </a:solidFill>
              </a:rPr>
              <a:t> h/v</a:t>
            </a:r>
            <a:endParaRPr sz="2300" dirty="0">
              <a:solidFill>
                <a:schemeClr val="dk1"/>
              </a:solidFill>
            </a:endParaRP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r>
              <a:rPr lang="en-US" sz="2300" dirty="0" err="1">
                <a:solidFill>
                  <a:schemeClr val="dk1"/>
                </a:solidFill>
              </a:rPr>
              <a:t>Mevr</a:t>
            </a:r>
            <a:r>
              <a:rPr lang="en-US" sz="2300" dirty="0">
                <a:solidFill>
                  <a:schemeClr val="dk1"/>
                </a:solidFill>
              </a:rPr>
              <a:t>. Testa				</a:t>
            </a:r>
            <a:r>
              <a:rPr lang="en-US" sz="2300" dirty="0" err="1">
                <a:solidFill>
                  <a:schemeClr val="dk1"/>
                </a:solidFill>
              </a:rPr>
              <a:t>Decaan</a:t>
            </a:r>
            <a:r>
              <a:rPr lang="en-US" sz="2300" dirty="0">
                <a:solidFill>
                  <a:schemeClr val="dk1"/>
                </a:solidFill>
              </a:rPr>
              <a:t> m/h</a:t>
            </a:r>
            <a:endParaRPr sz="2900" b="1" dirty="0"/>
          </a:p>
        </p:txBody>
      </p:sp>
      <p:sp>
        <p:nvSpPr>
          <p:cNvPr id="66" name="Google Shape;66;p2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"/>
          <p:cNvSpPr txBox="1">
            <a:spLocks noGrp="1"/>
          </p:cNvSpPr>
          <p:nvPr>
            <p:ph type="body" idx="1"/>
          </p:nvPr>
        </p:nvSpPr>
        <p:spPr>
          <a:xfrm>
            <a:off x="382925" y="827446"/>
            <a:ext cx="8229600" cy="3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Autofit/>
          </a:bodyPr>
          <a:lstStyle/>
          <a:p>
            <a:pPr marL="3175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9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Belangrijke aandachtspunten:</a:t>
            </a:r>
            <a:endParaRPr sz="900"/>
          </a:p>
          <a:p>
            <a:pPr marL="3175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900"/>
          </a:p>
          <a:p>
            <a:pPr marL="292100" lvl="0" indent="-2667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</a:rPr>
              <a:t>Ziekte: </a:t>
            </a:r>
            <a:endParaRPr sz="2600">
              <a:solidFill>
                <a:schemeClr val="dk1"/>
              </a:solidFill>
            </a:endParaRPr>
          </a:p>
          <a:p>
            <a:pPr marL="58420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>
                <a:solidFill>
                  <a:schemeClr val="dk1"/>
                </a:solidFill>
              </a:rPr>
              <a:t>telefonisch door ouders/ verzorgers melden voor aanvang</a:t>
            </a:r>
            <a:endParaRPr sz="2600">
              <a:solidFill>
                <a:schemeClr val="dk1"/>
              </a:solidFill>
            </a:endParaRPr>
          </a:p>
          <a:p>
            <a:pPr marL="58420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 u="sng">
                <a:solidFill>
                  <a:schemeClr val="hlink"/>
                </a:solidFill>
                <a:hlinkClick r:id="rId3"/>
              </a:rPr>
              <a:t>absentieverklaring</a:t>
            </a:r>
            <a:r>
              <a:rPr lang="en-US" sz="2600">
                <a:solidFill>
                  <a:schemeClr val="dk1"/>
                </a:solidFill>
              </a:rPr>
              <a:t> inleveren bij TL</a:t>
            </a:r>
            <a:endParaRPr sz="2600"/>
          </a:p>
          <a:p>
            <a:pPr marL="31750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Te laat → tijd is kwijt</a:t>
            </a:r>
            <a:endParaRPr sz="2600"/>
          </a:p>
          <a:p>
            <a:pPr marL="31750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Veel te laat → niet meer starten*</a:t>
            </a:r>
            <a:endParaRPr sz="2600"/>
          </a:p>
          <a:p>
            <a:pPr marL="2921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3000"/>
              <a:buNone/>
            </a:pPr>
            <a:r>
              <a:rPr lang="en-US" sz="1300">
                <a:solidFill>
                  <a:schemeClr val="dk1"/>
                </a:solidFill>
              </a:rPr>
              <a:t>na 30 min geen toegang en verplicht herkansing inzetten voor SE </a:t>
            </a:r>
            <a:endParaRPr sz="1300">
              <a:solidFill>
                <a:schemeClr val="dk1"/>
              </a:solidFill>
            </a:endParaRPr>
          </a:p>
          <a:p>
            <a:pPr marL="2921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3000"/>
              <a:buNone/>
            </a:pPr>
            <a:r>
              <a:rPr lang="en-US" sz="1300">
                <a:solidFill>
                  <a:schemeClr val="dk1"/>
                </a:solidFill>
              </a:rPr>
              <a:t>(Examenreglement BOOR)</a:t>
            </a:r>
            <a:endParaRPr sz="1300"/>
          </a:p>
        </p:txBody>
      </p:sp>
      <p:sp>
        <p:nvSpPr>
          <p:cNvPr id="207" name="Google Shape;207;p17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208" name="Google Shape;20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58c4c19a0d_1_28"/>
          <p:cNvSpPr txBox="1">
            <a:spLocks noGrp="1"/>
          </p:cNvSpPr>
          <p:nvPr>
            <p:ph type="body" idx="1"/>
          </p:nvPr>
        </p:nvSpPr>
        <p:spPr>
          <a:xfrm>
            <a:off x="392646" y="1177300"/>
            <a:ext cx="8229600" cy="3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Autofit/>
          </a:bodyPr>
          <a:lstStyle/>
          <a:p>
            <a:pPr marL="3175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9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Belangrijke aandachtspunten:</a:t>
            </a:r>
            <a:endParaRPr sz="2900"/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3000"/>
              <a:buNone/>
            </a:pPr>
            <a:endParaRPr sz="1800"/>
          </a:p>
          <a:p>
            <a:pPr marL="31750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Onregelmatigheden (horloge / telefoon…)</a:t>
            </a:r>
            <a:endParaRPr sz="2600"/>
          </a:p>
          <a:p>
            <a:pPr marL="31750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Hulpmiddelen</a:t>
            </a:r>
            <a:endParaRPr sz="2600"/>
          </a:p>
          <a:p>
            <a:pPr marL="31750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Geen wiskunde → Rekenen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3000"/>
              <a:buNone/>
            </a:pPr>
            <a:endParaRPr sz="1800"/>
          </a:p>
          <a:p>
            <a:pPr marL="0" marR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600"/>
          </a:p>
        </p:txBody>
      </p:sp>
      <p:sp>
        <p:nvSpPr>
          <p:cNvPr id="214" name="Google Shape;214;g158c4c19a0d_1_28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215" name="Google Shape;215;g158c4c19a0d_1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"/>
          <p:cNvSpPr txBox="1">
            <a:spLocks noGrp="1"/>
          </p:cNvSpPr>
          <p:nvPr>
            <p:ph type="body" idx="1"/>
          </p:nvPr>
        </p:nvSpPr>
        <p:spPr>
          <a:xfrm>
            <a:off x="190808" y="1148070"/>
            <a:ext cx="8384700" cy="3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rmAutofit/>
          </a:bodyPr>
          <a:lstStyle/>
          <a:p>
            <a:pPr marL="19050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900"/>
              <a:buNone/>
            </a:pPr>
            <a:r>
              <a:rPr lang="en-US" sz="2600" b="1"/>
              <a:t>Een kandidaat kan deelnemen aan het examen als:</a:t>
            </a:r>
            <a:endParaRPr sz="2600" b="1"/>
          </a:p>
          <a:p>
            <a:pPr marL="19050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900"/>
              <a:buNone/>
            </a:pPr>
            <a:endParaRPr sz="2600"/>
          </a:p>
          <a:p>
            <a:pPr marL="0" lvl="0" indent="2921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900"/>
              <a:buNone/>
            </a:pPr>
            <a:r>
              <a:rPr lang="en-US" sz="2600"/>
              <a:t>•	voor alle handelingsdelen en het stage-  </a:t>
            </a:r>
            <a:br>
              <a:rPr lang="en-US" sz="2600"/>
            </a:br>
            <a:r>
              <a:rPr lang="en-US" sz="2600"/>
              <a:t>     verslag/ profielwerkstuk de kwalificatie </a:t>
            </a:r>
            <a:br>
              <a:rPr lang="en-US" sz="2600"/>
            </a:br>
            <a:r>
              <a:rPr lang="en-US" sz="2600"/>
              <a:t>     “voldoende” of “goed” is behaald.</a:t>
            </a:r>
            <a:endParaRPr sz="2600"/>
          </a:p>
          <a:p>
            <a:pPr marL="19050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900"/>
              <a:buNone/>
            </a:pPr>
            <a:endParaRPr/>
          </a:p>
          <a:p>
            <a:pPr marL="317500" lvl="0" indent="-3175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900"/>
              <a:buNone/>
            </a:pPr>
            <a:endParaRPr sz="1900"/>
          </a:p>
        </p:txBody>
      </p:sp>
      <p:sp>
        <p:nvSpPr>
          <p:cNvPr id="221" name="Google Shape;221;p18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hort Stack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8"/>
          <p:cNvSpPr/>
          <p:nvPr/>
        </p:nvSpPr>
        <p:spPr>
          <a:xfrm>
            <a:off x="6242811" y="4845844"/>
            <a:ext cx="29013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271C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4F27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2576" y="3397453"/>
            <a:ext cx="1283025" cy="127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"/>
          <p:cNvSpPr txBox="1">
            <a:spLocks noGrp="1"/>
          </p:cNvSpPr>
          <p:nvPr>
            <p:ph type="body" idx="1"/>
          </p:nvPr>
        </p:nvSpPr>
        <p:spPr>
          <a:xfrm>
            <a:off x="392224" y="1098878"/>
            <a:ext cx="8384700" cy="4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ct val="115533"/>
              <a:buNone/>
            </a:pPr>
            <a:r>
              <a:rPr lang="en-US" sz="10300" b="1"/>
              <a:t>Een mavo-kandidaat is geslaagd als:</a:t>
            </a:r>
            <a:endParaRPr sz="10300" b="1"/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975"/>
              <a:buNone/>
            </a:pPr>
            <a:endParaRPr sz="2600" b="1"/>
          </a:p>
          <a:p>
            <a:pPr marL="292100" marR="0" lvl="0" indent="-290512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03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het </a:t>
            </a:r>
            <a:r>
              <a:rPr lang="en-US" sz="10300" b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stageverslag</a:t>
            </a:r>
            <a:r>
              <a:rPr lang="en-US" sz="103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:  'voldoende' of 'goed' beoordeeld is.</a:t>
            </a:r>
            <a:endParaRPr sz="10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905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03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10300" b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kunstvakken </a:t>
            </a:r>
            <a:r>
              <a:rPr lang="en-US" sz="103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 inclusief CKV en lichamelijke opvoeding 'voldoende' of 'goed' beoordeeld is.</a:t>
            </a:r>
            <a:endParaRPr sz="10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292100" lvl="0" indent="-290512" algn="l" rtl="0">
              <a:lnSpc>
                <a:spcPct val="1185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03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het </a:t>
            </a:r>
            <a:r>
              <a:rPr lang="en-US" sz="10300" b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eindcijfer Nederlands</a:t>
            </a:r>
            <a:r>
              <a:rPr lang="en-US" sz="103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 afgerond een 5 of hoger is.</a:t>
            </a:r>
            <a:endParaRPr sz="10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292100" lvl="0" indent="-290512" algn="l" rtl="0">
              <a:lnSpc>
                <a:spcPct val="1185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03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het </a:t>
            </a:r>
            <a:r>
              <a:rPr lang="en-US" sz="10300" b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gemiddeld cijfer centrale examens</a:t>
            </a:r>
            <a:r>
              <a:rPr lang="en-US" sz="103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5,5 of hoger.</a:t>
            </a:r>
            <a:endParaRPr sz="10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8519"/>
              </a:lnSpc>
              <a:spcBef>
                <a:spcPts val="0"/>
              </a:spcBef>
              <a:spcAft>
                <a:spcPts val="0"/>
              </a:spcAft>
              <a:buSzPct val="115533"/>
              <a:buNone/>
            </a:pPr>
            <a:r>
              <a:rPr lang="en-US" sz="103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én als….</a:t>
            </a:r>
            <a:endParaRPr sz="10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58420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975"/>
              <a:buNone/>
            </a:pPr>
            <a:endParaRPr sz="2600"/>
          </a:p>
        </p:txBody>
      </p:sp>
      <p:sp>
        <p:nvSpPr>
          <p:cNvPr id="230" name="Google Shape;230;p19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hort Stack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9"/>
          <p:cNvSpPr/>
          <p:nvPr/>
        </p:nvSpPr>
        <p:spPr>
          <a:xfrm>
            <a:off x="6242811" y="4845844"/>
            <a:ext cx="29013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271C"/>
              </a:buClr>
              <a:buSzPts val="180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link: slaag-zakregeling</a:t>
            </a:r>
            <a:endParaRPr sz="1800" b="1" i="0" u="none" strike="noStrike" cap="none">
              <a:solidFill>
                <a:srgbClr val="4F27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58c4c19a0d_1_47"/>
          <p:cNvSpPr txBox="1">
            <a:spLocks noGrp="1"/>
          </p:cNvSpPr>
          <p:nvPr>
            <p:ph type="body" idx="1"/>
          </p:nvPr>
        </p:nvSpPr>
        <p:spPr>
          <a:xfrm>
            <a:off x="379661" y="720613"/>
            <a:ext cx="8384700" cy="4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ct val="115533"/>
              <a:buNone/>
            </a:pPr>
            <a:r>
              <a:rPr lang="en-US" sz="10300" b="1" dirty="0" err="1"/>
              <a:t>Een</a:t>
            </a:r>
            <a:r>
              <a:rPr lang="en-US" sz="10300" b="1" dirty="0"/>
              <a:t> </a:t>
            </a:r>
            <a:r>
              <a:rPr lang="en-US" sz="10300" b="1" dirty="0" err="1"/>
              <a:t>mavo-kandidaat</a:t>
            </a:r>
            <a:r>
              <a:rPr lang="en-US" sz="10300" b="1" dirty="0"/>
              <a:t> is </a:t>
            </a:r>
            <a:r>
              <a:rPr lang="en-US" sz="10300" b="1" dirty="0" err="1"/>
              <a:t>geslaagd</a:t>
            </a:r>
            <a:r>
              <a:rPr lang="en-US" sz="10300" b="1" dirty="0"/>
              <a:t> </a:t>
            </a:r>
            <a:r>
              <a:rPr lang="en-US" sz="10300" b="1" dirty="0" err="1"/>
              <a:t>als</a:t>
            </a:r>
            <a:r>
              <a:rPr lang="en-US" sz="10300" b="1" dirty="0"/>
              <a:t>:</a:t>
            </a:r>
            <a:endParaRPr sz="10300" b="1" dirty="0"/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ct val="115533"/>
              <a:buNone/>
            </a:pPr>
            <a:r>
              <a:rPr lang="en-US" sz="103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én</a:t>
            </a:r>
            <a:r>
              <a:rPr lang="en-US" sz="103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3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als</a:t>
            </a:r>
            <a:r>
              <a:rPr lang="en-US" sz="103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….</a:t>
            </a:r>
            <a:endParaRPr sz="1030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292100" lvl="0" indent="-290512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03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103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eindcijfers</a:t>
            </a:r>
            <a:r>
              <a:rPr lang="en-US" sz="103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van</a:t>
            </a:r>
            <a:r>
              <a:rPr lang="en-US" sz="10300" b="1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300" b="1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alle</a:t>
            </a:r>
            <a:r>
              <a:rPr lang="en-US" sz="10300" b="1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300" b="1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examenvakken</a:t>
            </a:r>
            <a:r>
              <a:rPr lang="en-US" sz="10300" b="1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  <a:endParaRPr sz="10300" b="1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584200" lvl="1" indent="-303212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03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Alles</a:t>
            </a:r>
            <a:r>
              <a:rPr lang="en-US" sz="103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6 of </a:t>
            </a:r>
            <a:r>
              <a:rPr lang="en-US" sz="103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hoger</a:t>
            </a:r>
            <a:r>
              <a:rPr lang="en-US" sz="103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3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behaald</a:t>
            </a:r>
            <a:r>
              <a:rPr lang="en-US" sz="103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of;</a:t>
            </a:r>
            <a:endParaRPr sz="1030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584200" lvl="1" indent="-303212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03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één</a:t>
            </a:r>
            <a:r>
              <a:rPr lang="en-US" sz="103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5 </a:t>
            </a:r>
            <a:r>
              <a:rPr lang="en-US" sz="103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03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de rest 6 of </a:t>
            </a:r>
            <a:r>
              <a:rPr lang="en-US" sz="103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hoger</a:t>
            </a:r>
            <a:r>
              <a:rPr lang="en-US" sz="103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3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behaald</a:t>
            </a:r>
            <a:r>
              <a:rPr lang="en-US" sz="103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of;</a:t>
            </a:r>
            <a:endParaRPr sz="1030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584200" lvl="1" indent="-303212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03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één</a:t>
            </a:r>
            <a:r>
              <a:rPr lang="en-US" sz="103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4, </a:t>
            </a:r>
            <a:r>
              <a:rPr lang="en-US" sz="103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één</a:t>
            </a:r>
            <a:r>
              <a:rPr lang="en-US" sz="103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7 of </a:t>
            </a:r>
            <a:r>
              <a:rPr lang="en-US" sz="103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hoger</a:t>
            </a:r>
            <a:r>
              <a:rPr lang="en-US" sz="103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3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03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3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voor</a:t>
            </a:r>
            <a:r>
              <a:rPr lang="en-US" sz="103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de rest 6 of </a:t>
            </a:r>
            <a:r>
              <a:rPr lang="en-US" sz="103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hoger</a:t>
            </a:r>
            <a:r>
              <a:rPr lang="en-US" sz="103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of;</a:t>
            </a:r>
            <a:endParaRPr sz="1030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584200" lvl="1" indent="-303212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03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twee </a:t>
            </a:r>
            <a:r>
              <a:rPr lang="en-US" sz="103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keer</a:t>
            </a:r>
            <a:r>
              <a:rPr lang="en-US" sz="103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3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een</a:t>
            </a:r>
            <a:r>
              <a:rPr lang="en-US" sz="103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5, </a:t>
            </a:r>
            <a:r>
              <a:rPr lang="en-US" sz="103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één</a:t>
            </a:r>
            <a:r>
              <a:rPr lang="en-US" sz="103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7 of </a:t>
            </a:r>
            <a:r>
              <a:rPr lang="en-US" sz="103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hoger</a:t>
            </a:r>
            <a:r>
              <a:rPr lang="en-US" sz="103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3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03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3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voor</a:t>
            </a:r>
            <a:r>
              <a:rPr lang="en-US" sz="103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de rest 6 of </a:t>
            </a:r>
            <a:r>
              <a:rPr lang="en-US" sz="103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hoger</a:t>
            </a:r>
            <a:r>
              <a:rPr lang="en-US" sz="103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;</a:t>
            </a:r>
            <a:endParaRPr sz="1030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584200" lvl="1" indent="-303212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03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geen</a:t>
            </a:r>
            <a:r>
              <a:rPr lang="en-US" sz="103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3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enkel</a:t>
            </a:r>
            <a:r>
              <a:rPr lang="en-US" sz="103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3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eindcijfer</a:t>
            </a:r>
            <a:r>
              <a:rPr lang="en-US" sz="103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lager dan </a:t>
            </a:r>
            <a:r>
              <a:rPr lang="en-US" sz="103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een</a:t>
            </a:r>
            <a:r>
              <a:rPr lang="en-US" sz="103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4.</a:t>
            </a:r>
            <a:endParaRPr sz="90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158c4c19a0d_1_47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hort Stack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158c4c19a0d_1_47"/>
          <p:cNvSpPr/>
          <p:nvPr/>
        </p:nvSpPr>
        <p:spPr>
          <a:xfrm>
            <a:off x="6242811" y="4845844"/>
            <a:ext cx="29013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271C"/>
              </a:buClr>
              <a:buSzPts val="180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link: slaag-zakregeling</a:t>
            </a:r>
            <a:endParaRPr sz="1800" b="1" i="0" u="none" strike="noStrike" cap="none">
              <a:solidFill>
                <a:srgbClr val="4F27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g158c4c19a0d_1_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58c4c19a0d_1_34"/>
          <p:cNvSpPr txBox="1">
            <a:spLocks noGrp="1"/>
          </p:cNvSpPr>
          <p:nvPr>
            <p:ph type="body" idx="1"/>
          </p:nvPr>
        </p:nvSpPr>
        <p:spPr>
          <a:xfrm>
            <a:off x="392512" y="1072433"/>
            <a:ext cx="8384700" cy="4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3000"/>
              <a:buNone/>
            </a:pPr>
            <a:r>
              <a:rPr lang="en-US" sz="2600" b="1"/>
              <a:t>Een havo/vwo-kandidaat is geslaagd als:</a:t>
            </a:r>
            <a:endParaRPr sz="2600" b="1"/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3000"/>
              <a:buNone/>
            </a:pPr>
            <a:endParaRPr sz="2600" b="1"/>
          </a:p>
          <a:p>
            <a:pPr marL="292100" marR="0" lvl="0" indent="-292100" algn="l" rtl="0">
              <a:lnSpc>
                <a:spcPct val="1185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LO:  'voldoende' of 'goed' beoordeeld is</a:t>
            </a:r>
            <a:endParaRPr sz="26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92100" algn="l" rtl="0">
              <a:lnSpc>
                <a:spcPct val="1185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eindcijfer kernvakken (Ne/En/Wis*) maximaal één 5, de rest 6 of hoger.</a:t>
            </a:r>
            <a:endParaRPr sz="26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92100" algn="l" rtl="0">
              <a:lnSpc>
                <a:spcPct val="1185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het gemiddeld cijfer centrale examens 5,5 of hoger.</a:t>
            </a:r>
            <a:endParaRPr sz="26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8519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én als….</a:t>
            </a:r>
            <a:endParaRPr sz="2600">
              <a:highlight>
                <a:schemeClr val="lt1"/>
              </a:highlight>
            </a:endParaRPr>
          </a:p>
        </p:txBody>
      </p:sp>
      <p:sp>
        <p:nvSpPr>
          <p:cNvPr id="246" name="Google Shape;246;g158c4c19a0d_1_34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hort Stack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158c4c19a0d_1_34"/>
          <p:cNvSpPr/>
          <p:nvPr/>
        </p:nvSpPr>
        <p:spPr>
          <a:xfrm>
            <a:off x="6242811" y="4845844"/>
            <a:ext cx="29013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271C"/>
              </a:buClr>
              <a:buSzPts val="180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link: slaag-zakregeling</a:t>
            </a:r>
            <a:endParaRPr sz="1800" b="1" i="0" u="none" strike="noStrike" cap="none">
              <a:solidFill>
                <a:srgbClr val="4F27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g158c4c19a0d_1_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58c4c19a0d_1_55"/>
          <p:cNvSpPr txBox="1">
            <a:spLocks noGrp="1"/>
          </p:cNvSpPr>
          <p:nvPr>
            <p:ph type="body" idx="1"/>
          </p:nvPr>
        </p:nvSpPr>
        <p:spPr>
          <a:xfrm>
            <a:off x="392513" y="807697"/>
            <a:ext cx="8384700" cy="4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ct val="115533"/>
              <a:buNone/>
            </a:pPr>
            <a:r>
              <a:rPr lang="en-US" sz="10300" b="1" dirty="0" err="1"/>
              <a:t>Een</a:t>
            </a:r>
            <a:r>
              <a:rPr lang="en-US" sz="10300" b="1" dirty="0"/>
              <a:t> </a:t>
            </a:r>
            <a:r>
              <a:rPr lang="en-US" sz="10300" b="1" dirty="0" err="1"/>
              <a:t>havo</a:t>
            </a:r>
            <a:r>
              <a:rPr lang="en-US" sz="10300" b="1" dirty="0"/>
              <a:t>/</a:t>
            </a:r>
            <a:r>
              <a:rPr lang="en-US" sz="10300" b="1" dirty="0" err="1"/>
              <a:t>vwo-kandidaat</a:t>
            </a:r>
            <a:r>
              <a:rPr lang="en-US" sz="10300" b="1" dirty="0"/>
              <a:t> is </a:t>
            </a:r>
            <a:r>
              <a:rPr lang="en-US" sz="10300" b="1" dirty="0" err="1"/>
              <a:t>geslaagd</a:t>
            </a:r>
            <a:r>
              <a:rPr lang="en-US" sz="10300" b="1" dirty="0"/>
              <a:t> </a:t>
            </a:r>
            <a:r>
              <a:rPr lang="en-US" sz="10300" b="1" dirty="0" err="1"/>
              <a:t>als</a:t>
            </a:r>
            <a:r>
              <a:rPr lang="en-US" sz="10300" b="1" dirty="0"/>
              <a:t>:</a:t>
            </a:r>
            <a:endParaRPr sz="10300" b="1" dirty="0"/>
          </a:p>
          <a:p>
            <a:pPr marL="0" marR="0" lvl="0" indent="0" algn="l" rtl="0">
              <a:lnSpc>
                <a:spcPct val="118519"/>
              </a:lnSpc>
              <a:spcBef>
                <a:spcPts val="0"/>
              </a:spcBef>
              <a:spcAft>
                <a:spcPts val="0"/>
              </a:spcAft>
              <a:buSzPct val="115533"/>
              <a:buNone/>
            </a:pP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én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als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….</a:t>
            </a:r>
            <a:endParaRPr sz="800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292100" lvl="0" indent="-290512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eindcijfers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van</a:t>
            </a:r>
            <a:r>
              <a:rPr lang="en-US" sz="8000" b="1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0" b="1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alle</a:t>
            </a:r>
            <a:r>
              <a:rPr lang="en-US" sz="8000" b="1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0" b="1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examenvakken</a:t>
            </a:r>
            <a:r>
              <a:rPr lang="en-US" sz="8000" b="1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  <a:endParaRPr sz="8000" b="1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584200" lvl="1" indent="-303212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alles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6 of </a:t>
            </a: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hoger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behaald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of;</a:t>
            </a:r>
            <a:endParaRPr sz="800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584200" lvl="1" indent="-303212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één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5 </a:t>
            </a: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de rest 6 of </a:t>
            </a: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hoger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behaald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of;</a:t>
            </a:r>
            <a:endParaRPr sz="800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584200" lvl="1" indent="-303212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één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4 </a:t>
            </a: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de rest 6 of </a:t>
            </a: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hoger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maar </a:t>
            </a: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alsnog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gemiddeld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minimaal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6,0, of;</a:t>
            </a:r>
            <a:endParaRPr sz="800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584200" lvl="1" indent="-303212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twee </a:t>
            </a: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keer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een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5 of </a:t>
            </a: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een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5 </a:t>
            </a: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een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4, </a:t>
            </a: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de rest 6 of </a:t>
            </a: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hoger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maar </a:t>
            </a: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alsnog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gemiddeld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minimaal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6,0,</a:t>
            </a:r>
            <a:endParaRPr sz="800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584200" lvl="1" indent="-303212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geen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enkel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eindcijfer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* lager dan </a:t>
            </a: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een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4 </a:t>
            </a: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behaald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is. </a:t>
            </a:r>
            <a:endParaRPr sz="800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292100" lvl="0" indent="0" algn="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ct val="154545"/>
              <a:buNone/>
            </a:pP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Inclusief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losse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eindcijfers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in het </a:t>
            </a:r>
            <a:r>
              <a:rPr lang="en-US" sz="8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combinatiecijfer</a:t>
            </a:r>
            <a:r>
              <a:rPr lang="en-US" sz="8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158c4c19a0d_1_55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hort Stack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158c4c19a0d_1_55"/>
          <p:cNvSpPr/>
          <p:nvPr/>
        </p:nvSpPr>
        <p:spPr>
          <a:xfrm>
            <a:off x="6242811" y="4845844"/>
            <a:ext cx="29013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271C"/>
              </a:buClr>
              <a:buSzPts val="180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link: slaag-zakregeling</a:t>
            </a:r>
            <a:endParaRPr sz="1800" b="1" i="0" u="none" strike="noStrike" cap="none">
              <a:solidFill>
                <a:srgbClr val="4F27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g158c4c19a0d_1_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62" name="Google Shape;262;p20"/>
          <p:cNvSpPr txBox="1">
            <a:spLocks noGrp="1"/>
          </p:cNvSpPr>
          <p:nvPr>
            <p:ph type="body" idx="1"/>
          </p:nvPr>
        </p:nvSpPr>
        <p:spPr>
          <a:xfrm>
            <a:off x="457646" y="1200485"/>
            <a:ext cx="8228700" cy="2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Autofit/>
          </a:bodyPr>
          <a:lstStyle/>
          <a:p>
            <a:pPr marL="3175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17500" marR="0" lvl="0" indent="-3175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46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17500" marR="0" lvl="0" indent="-3175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4600" b="1"/>
              <a:t>Z</a:t>
            </a:r>
            <a:r>
              <a:rPr lang="en-US" sz="4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akken of slagen?</a:t>
            </a:r>
            <a:endParaRPr/>
          </a:p>
        </p:txBody>
      </p:sp>
      <p:sp>
        <p:nvSpPr>
          <p:cNvPr id="263" name="Google Shape;263;p20"/>
          <p:cNvSpPr/>
          <p:nvPr/>
        </p:nvSpPr>
        <p:spPr>
          <a:xfrm>
            <a:off x="6242811" y="4845844"/>
            <a:ext cx="29013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271C"/>
              </a:buClr>
              <a:buSzPts val="18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0" name="Google Shape;270;p21"/>
          <p:cNvGraphicFramePr/>
          <p:nvPr/>
        </p:nvGraphicFramePr>
        <p:xfrm>
          <a:off x="470253" y="1272872"/>
          <a:ext cx="6052100" cy="3027250"/>
        </p:xfrm>
        <a:graphic>
          <a:graphicData uri="http://schemas.openxmlformats.org/drawingml/2006/table">
            <a:tbl>
              <a:tblPr>
                <a:noFill/>
                <a:tableStyleId>{7D97D096-0D61-407D-AEB3-07BE2B3D1244}</a:tableStyleId>
              </a:tblPr>
              <a:tblGrid>
                <a:gridCol w="205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Leerling </a:t>
                      </a: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4M </a:t>
                      </a:r>
                      <a:endParaRPr sz="700" b="1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CE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Eindcijfer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NE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6,4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5,6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EN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7,5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7,2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FA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6,2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5,0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WI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6,0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5,0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AK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6,1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6,0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GS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7,1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4,1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6,0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7,0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i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Gemiddelde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i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5,48</a:t>
                      </a:r>
                      <a:endParaRPr sz="1300" b="0" i="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i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71" name="Google Shape;27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7" name="Google Shape;277;p22"/>
          <p:cNvGraphicFramePr/>
          <p:nvPr/>
        </p:nvGraphicFramePr>
        <p:xfrm>
          <a:off x="470253" y="1263418"/>
          <a:ext cx="6052100" cy="3027250"/>
        </p:xfrm>
        <a:graphic>
          <a:graphicData uri="http://schemas.openxmlformats.org/drawingml/2006/table">
            <a:tbl>
              <a:tblPr>
                <a:noFill/>
                <a:tableStyleId>{7D97D096-0D61-407D-AEB3-07BE2B3D1244}</a:tableStyleId>
              </a:tblPr>
              <a:tblGrid>
                <a:gridCol w="205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Leerling </a:t>
                      </a: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4M </a:t>
                      </a:r>
                      <a:endParaRPr sz="700" b="1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CE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Eindcijfer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NE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6,4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5,6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EN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7,5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7,2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FA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6,2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5,0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WI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6,0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5,0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AK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6,1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6,0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GS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7,1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4,1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6,0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7,0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i="1" u="none" strike="noStrike" cap="none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Gemiddelde</a:t>
                      </a:r>
                      <a:endParaRPr sz="1300" u="none" strike="noStrike" cap="none">
                        <a:solidFill>
                          <a:srgbClr val="FF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i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5,48</a:t>
                      </a:r>
                      <a:endParaRPr sz="1300" b="0" i="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i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78" name="Google Shape;278;p22"/>
          <p:cNvSpPr txBox="1"/>
          <p:nvPr/>
        </p:nvSpPr>
        <p:spPr>
          <a:xfrm>
            <a:off x="513123" y="4377884"/>
            <a:ext cx="60519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Gezakt omdat gemiddeld CE-cijfer geen 5,5 of hoger is</a:t>
            </a:r>
            <a:endParaRPr sz="1300" b="0" i="0" u="none" strike="noStrike" cap="non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9" name="Google Shape;27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437092" y="1006080"/>
            <a:ext cx="8418300" cy="3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r>
              <a:rPr lang="en-US" sz="2900" b="1" dirty="0">
                <a:solidFill>
                  <a:schemeClr val="dk1"/>
                </a:solidFill>
              </a:rPr>
              <a:t>Coaches</a:t>
            </a:r>
            <a:endParaRPr sz="29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endParaRPr sz="2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r>
              <a:rPr lang="en-US" sz="2100" dirty="0" err="1">
                <a:solidFill>
                  <a:schemeClr val="dk1"/>
                </a:solidFill>
              </a:rPr>
              <a:t>Dhr</a:t>
            </a:r>
            <a:r>
              <a:rPr lang="en-US" sz="2100" dirty="0">
                <a:solidFill>
                  <a:schemeClr val="dk1"/>
                </a:solidFill>
              </a:rPr>
              <a:t>. van </a:t>
            </a:r>
            <a:r>
              <a:rPr lang="en-US" sz="2100" dirty="0" err="1">
                <a:solidFill>
                  <a:schemeClr val="dk1"/>
                </a:solidFill>
              </a:rPr>
              <a:t>Beek</a:t>
            </a:r>
            <a:r>
              <a:rPr lang="en-US" sz="2100" dirty="0">
                <a:solidFill>
                  <a:schemeClr val="dk1"/>
                </a:solidFill>
              </a:rPr>
              <a:t>			</a:t>
            </a:r>
            <a:r>
              <a:rPr lang="en-US" sz="2100" dirty="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4M		</a:t>
            </a:r>
            <a:r>
              <a:rPr lang="en-US" sz="2100" dirty="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lokaal</a:t>
            </a:r>
            <a:r>
              <a:rPr lang="en-US" sz="2100" dirty="0">
                <a:solidFill>
                  <a:schemeClr val="dk1"/>
                </a:solidFill>
              </a:rPr>
              <a:t> 2.09 </a:t>
            </a:r>
            <a:endParaRPr sz="2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r>
              <a:rPr lang="en-US" sz="2100" dirty="0" err="1">
                <a:solidFill>
                  <a:schemeClr val="dk1"/>
                </a:solidFill>
              </a:rPr>
              <a:t>Dhr</a:t>
            </a:r>
            <a:r>
              <a:rPr lang="en-US" sz="2100" dirty="0">
                <a:solidFill>
                  <a:schemeClr val="dk1"/>
                </a:solidFill>
              </a:rPr>
              <a:t>. de </a:t>
            </a:r>
            <a:r>
              <a:rPr lang="en-US" sz="2100" dirty="0" err="1">
                <a:solidFill>
                  <a:schemeClr val="dk1"/>
                </a:solidFill>
              </a:rPr>
              <a:t>Rijber</a:t>
            </a:r>
            <a:r>
              <a:rPr lang="en-US" sz="2100" dirty="0">
                <a:solidFill>
                  <a:schemeClr val="dk1"/>
                </a:solidFill>
              </a:rPr>
              <a:t>			4M		</a:t>
            </a:r>
            <a:r>
              <a:rPr lang="en-US" sz="2100" dirty="0" err="1">
                <a:solidFill>
                  <a:schemeClr val="dk1"/>
                </a:solidFill>
              </a:rPr>
              <a:t>lokaal</a:t>
            </a:r>
            <a:r>
              <a:rPr lang="en-US" sz="2100" dirty="0">
                <a:solidFill>
                  <a:schemeClr val="dk1"/>
                </a:solidFill>
              </a:rPr>
              <a:t> 1.25</a:t>
            </a:r>
            <a:endParaRPr sz="2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r>
              <a:rPr lang="en-US" sz="2100" dirty="0" err="1">
                <a:solidFill>
                  <a:schemeClr val="dk1"/>
                </a:solidFill>
              </a:rPr>
              <a:t>Dhr</a:t>
            </a:r>
            <a:r>
              <a:rPr lang="en-US" sz="2100" dirty="0">
                <a:solidFill>
                  <a:schemeClr val="dk1"/>
                </a:solidFill>
              </a:rPr>
              <a:t>. van Doren			5Ha		</a:t>
            </a:r>
            <a:r>
              <a:rPr lang="en-US" sz="2100" dirty="0" err="1">
                <a:solidFill>
                  <a:schemeClr val="dk1"/>
                </a:solidFill>
              </a:rPr>
              <a:t>lokaal</a:t>
            </a:r>
            <a:r>
              <a:rPr lang="en-US" sz="2100" dirty="0">
                <a:solidFill>
                  <a:schemeClr val="dk1"/>
                </a:solidFill>
              </a:rPr>
              <a:t> 2.22</a:t>
            </a:r>
            <a:endParaRPr sz="2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r>
              <a:rPr lang="en-US" sz="2100" dirty="0" err="1">
                <a:solidFill>
                  <a:schemeClr val="dk1"/>
                </a:solidFill>
              </a:rPr>
              <a:t>Dhr</a:t>
            </a:r>
            <a:r>
              <a:rPr lang="en-US" sz="2100" dirty="0">
                <a:solidFill>
                  <a:schemeClr val="dk1"/>
                </a:solidFill>
              </a:rPr>
              <a:t>. Huisman			5Ha/5Hb	</a:t>
            </a:r>
            <a:r>
              <a:rPr lang="en-US" sz="2100" dirty="0" err="1">
                <a:solidFill>
                  <a:schemeClr val="dk1"/>
                </a:solidFill>
              </a:rPr>
              <a:t>lokaal</a:t>
            </a:r>
            <a:r>
              <a:rPr lang="en-US" sz="2100" dirty="0">
                <a:solidFill>
                  <a:schemeClr val="dk1"/>
                </a:solidFill>
              </a:rPr>
              <a:t> 1.32</a:t>
            </a:r>
            <a:endParaRPr sz="2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r>
              <a:rPr lang="en-US" sz="2100" dirty="0" err="1">
                <a:solidFill>
                  <a:schemeClr val="dk1"/>
                </a:solidFill>
              </a:rPr>
              <a:t>Mevr</a:t>
            </a:r>
            <a:r>
              <a:rPr lang="en-US" sz="2100" dirty="0">
                <a:solidFill>
                  <a:schemeClr val="dk1"/>
                </a:solidFill>
              </a:rPr>
              <a:t>. de Wit / </a:t>
            </a:r>
            <a:r>
              <a:rPr lang="en-US" sz="2100" dirty="0" err="1">
                <a:solidFill>
                  <a:schemeClr val="dk1"/>
                </a:solidFill>
              </a:rPr>
              <a:t>Dhr</a:t>
            </a:r>
            <a:r>
              <a:rPr lang="en-US" sz="2100" dirty="0">
                <a:solidFill>
                  <a:schemeClr val="dk1"/>
                </a:solidFill>
              </a:rPr>
              <a:t>. de Vries	5Hb		</a:t>
            </a:r>
            <a:r>
              <a:rPr lang="en-US" sz="2100" dirty="0" err="1">
                <a:solidFill>
                  <a:schemeClr val="dk1"/>
                </a:solidFill>
              </a:rPr>
              <a:t>lokaal</a:t>
            </a:r>
            <a:r>
              <a:rPr lang="en-US" sz="2100" dirty="0">
                <a:solidFill>
                  <a:schemeClr val="dk1"/>
                </a:solidFill>
              </a:rPr>
              <a:t> 2.27</a:t>
            </a:r>
            <a:endParaRPr sz="2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r>
              <a:rPr lang="en-US" sz="2100" dirty="0" err="1">
                <a:solidFill>
                  <a:schemeClr val="dk1"/>
                </a:solidFill>
              </a:rPr>
              <a:t>Dhr</a:t>
            </a:r>
            <a:r>
              <a:rPr lang="en-US" sz="2100" dirty="0">
                <a:solidFill>
                  <a:schemeClr val="dk1"/>
                </a:solidFill>
              </a:rPr>
              <a:t>. </a:t>
            </a:r>
            <a:r>
              <a:rPr lang="en-US" sz="2100" dirty="0" err="1">
                <a:solidFill>
                  <a:schemeClr val="dk1"/>
                </a:solidFill>
              </a:rPr>
              <a:t>Kassimi</a:t>
            </a:r>
            <a:r>
              <a:rPr lang="en-US" sz="2100" dirty="0">
                <a:solidFill>
                  <a:schemeClr val="dk1"/>
                </a:solidFill>
              </a:rPr>
              <a:t>				6V		</a:t>
            </a:r>
            <a:r>
              <a:rPr lang="en-US" sz="2100" dirty="0" err="1">
                <a:solidFill>
                  <a:schemeClr val="dk1"/>
                </a:solidFill>
              </a:rPr>
              <a:t>lokaal</a:t>
            </a:r>
            <a:r>
              <a:rPr lang="en-US" sz="2100" dirty="0">
                <a:solidFill>
                  <a:schemeClr val="dk1"/>
                </a:solidFill>
              </a:rPr>
              <a:t> 1.27</a:t>
            </a:r>
            <a:endParaRPr sz="2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</a:pPr>
            <a:endParaRPr sz="1500" dirty="0"/>
          </a:p>
        </p:txBody>
      </p:sp>
      <p:sp>
        <p:nvSpPr>
          <p:cNvPr id="73" name="Google Shape;73;p3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74" name="Google Shape;7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3"/>
          <p:cNvSpPr/>
          <p:nvPr/>
        </p:nvSpPr>
        <p:spPr>
          <a:xfrm>
            <a:off x="6242811" y="4845844"/>
            <a:ext cx="29013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271C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4F27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6" name="Google Shape;286;p23"/>
          <p:cNvGraphicFramePr/>
          <p:nvPr/>
        </p:nvGraphicFramePr>
        <p:xfrm>
          <a:off x="471437" y="1275877"/>
          <a:ext cx="5871275" cy="3009600"/>
        </p:xfrm>
        <a:graphic>
          <a:graphicData uri="http://schemas.openxmlformats.org/drawingml/2006/table">
            <a:tbl>
              <a:tblPr>
                <a:noFill/>
                <a:tableStyleId>{7D97D096-0D61-407D-AEB3-07BE2B3D1244}</a:tableStyleId>
              </a:tblPr>
              <a:tblGrid>
                <a:gridCol w="193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5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Leerling </a:t>
                      </a: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4M </a:t>
                      </a:r>
                      <a:endParaRPr sz="700" b="1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CE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Eindcijfer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NE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5,4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5,5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EN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7,5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7,4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WI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5,8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5,0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GS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5,0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6,0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EC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7,1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4,1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BI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6,8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5,0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6,0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5,0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i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Gemiddelde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i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i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5,5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i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600"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87" name="Google Shape;28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6242811" y="4845844"/>
            <a:ext cx="29013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271C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4F27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4" name="Google Shape;294;p24"/>
          <p:cNvGraphicFramePr/>
          <p:nvPr/>
        </p:nvGraphicFramePr>
        <p:xfrm>
          <a:off x="458834" y="1275876"/>
          <a:ext cx="5871275" cy="3009600"/>
        </p:xfrm>
        <a:graphic>
          <a:graphicData uri="http://schemas.openxmlformats.org/drawingml/2006/table">
            <a:tbl>
              <a:tblPr>
                <a:noFill/>
                <a:tableStyleId>{7D97D096-0D61-407D-AEB3-07BE2B3D1244}</a:tableStyleId>
              </a:tblPr>
              <a:tblGrid>
                <a:gridCol w="193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5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Leerling </a:t>
                      </a: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4M </a:t>
                      </a:r>
                      <a:endParaRPr sz="700" b="1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CE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Eindcijfer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NE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5,4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5,5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EN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7,5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7,4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WI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5,8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5,0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GS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5,0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6,0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EC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7,1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4,1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BI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6,8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5,0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6,0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</a:t>
                      </a:r>
                      <a:endParaRPr sz="700" u="none" strike="noStrike" cap="none"/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5,0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i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Gemiddelde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i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i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5,5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i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600"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Helvetica Neue"/>
                        <a:buNone/>
                      </a:pP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225" marR="4822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95" name="Google Shape;295;p24"/>
          <p:cNvSpPr txBox="1"/>
          <p:nvPr/>
        </p:nvSpPr>
        <p:spPr>
          <a:xfrm>
            <a:off x="457357" y="4408317"/>
            <a:ext cx="5871300" cy="31920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Geslaagd!</a:t>
            </a:r>
            <a:endParaRPr sz="13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6" name="Google Shape;29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1" name="Google Shape;301;p27"/>
          <p:cNvGraphicFramePr/>
          <p:nvPr/>
        </p:nvGraphicFramePr>
        <p:xfrm>
          <a:off x="447953" y="1278525"/>
          <a:ext cx="7088300" cy="2544025"/>
        </p:xfrm>
        <a:graphic>
          <a:graphicData uri="http://schemas.openxmlformats.org/drawingml/2006/table">
            <a:tbl>
              <a:tblPr>
                <a:noFill/>
                <a:tableStyleId>{4A3AA66F-1008-44AD-8608-A1345A64D9C3}</a:tableStyleId>
              </a:tblPr>
              <a:tblGrid>
                <a:gridCol w="21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5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</a:rPr>
                        <a:t>HV</a:t>
                      </a:r>
                      <a:r>
                        <a:rPr lang="en-US" sz="1300" u="none" strike="noStrike" cap="none">
                          <a:solidFill>
                            <a:schemeClr val="dk1"/>
                          </a:solidFill>
                        </a:rPr>
                        <a:t>-leerling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CE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Eindcijfer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Ne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5,4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5,5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En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7,5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7,4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Fa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6,2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6,4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WiA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5,8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5,0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Na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5,0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6,0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Sk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7,1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4,1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Bi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6,8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5,0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Beco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6,0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5,2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Combicijfer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endParaRPr sz="7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i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Gemiddelde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i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5,6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endParaRPr sz="7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02" name="Google Shape;302;p27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303" name="Google Shape;303;p27"/>
          <p:cNvSpPr/>
          <p:nvPr/>
        </p:nvSpPr>
        <p:spPr>
          <a:xfrm>
            <a:off x="6242811" y="4845844"/>
            <a:ext cx="29013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271C"/>
              </a:buClr>
              <a:buSzPts val="18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" name="Google Shape;309;p28"/>
          <p:cNvGraphicFramePr/>
          <p:nvPr/>
        </p:nvGraphicFramePr>
        <p:xfrm>
          <a:off x="473167" y="1221794"/>
          <a:ext cx="7088300" cy="2544025"/>
        </p:xfrm>
        <a:graphic>
          <a:graphicData uri="http://schemas.openxmlformats.org/drawingml/2006/table">
            <a:tbl>
              <a:tblPr>
                <a:noFill/>
                <a:tableStyleId>{4A3AA66F-1008-44AD-8608-A1345A64D9C3}</a:tableStyleId>
              </a:tblPr>
              <a:tblGrid>
                <a:gridCol w="21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5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</a:rPr>
                        <a:t>HV</a:t>
                      </a:r>
                      <a:r>
                        <a:rPr lang="en-US" sz="1300" u="none" strike="noStrike" cap="none">
                          <a:solidFill>
                            <a:schemeClr val="dk1"/>
                          </a:solidFill>
                        </a:rPr>
                        <a:t>-leerling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CE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Eindcijfer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Ne</a:t>
                      </a:r>
                      <a:endParaRPr sz="700" u="none" strike="noStrike" cap="none"/>
                    </a:p>
                  </a:txBody>
                  <a:tcPr marL="0" marR="0" marT="0" marB="0"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5,4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5,5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</a:t>
                      </a:r>
                      <a:endParaRPr sz="700" u="none" strike="noStrike" cap="none"/>
                    </a:p>
                  </a:txBody>
                  <a:tcPr marL="0" marR="0" marT="0" marB="0"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En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7,5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7,4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Fa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6,2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6,4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WiA</a:t>
                      </a:r>
                      <a:endParaRPr sz="700" u="none" strike="noStrike" cap="none"/>
                    </a:p>
                  </a:txBody>
                  <a:tcPr marL="0" marR="0" marT="0" marB="0"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5,8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5,0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</a:t>
                      </a:r>
                      <a:endParaRPr sz="700" u="none" strike="noStrike" cap="none"/>
                    </a:p>
                  </a:txBody>
                  <a:tcPr marL="0" marR="0" marT="0" marB="0"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Na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5,0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6,0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Sk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7,1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4,1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Bi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6,8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5,0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Beco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6,0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5,2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Combicijfer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endParaRPr sz="7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i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Gemiddelde</a:t>
                      </a: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endParaRPr sz="7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i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5,6</a:t>
                      </a:r>
                      <a:endParaRPr sz="700" u="none" strike="noStrike" cap="none"/>
                    </a:p>
                  </a:txBody>
                  <a:tcPr marL="0" marR="0" marT="0" marB="0">
                    <a:solidFill>
                      <a:srgbClr val="8E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endParaRPr sz="7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10" name="Google Shape;310;p28"/>
          <p:cNvSpPr/>
          <p:nvPr/>
        </p:nvSpPr>
        <p:spPr>
          <a:xfrm>
            <a:off x="473166" y="3994876"/>
            <a:ext cx="40512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Font typeface="Verdana"/>
              <a:buNone/>
            </a:pPr>
            <a:r>
              <a:rPr lang="en-US" sz="1300" b="0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Gezakt door 2 onvoldoendes bij kernvakken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8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312" name="Google Shape;312;p28"/>
          <p:cNvSpPr/>
          <p:nvPr/>
        </p:nvSpPr>
        <p:spPr>
          <a:xfrm>
            <a:off x="6242811" y="4845844"/>
            <a:ext cx="29013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271C"/>
              </a:buClr>
              <a:buSzPts val="18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9"/>
          <p:cNvSpPr txBox="1">
            <a:spLocks noGrp="1"/>
          </p:cNvSpPr>
          <p:nvPr>
            <p:ph type="ctrTitle"/>
          </p:nvPr>
        </p:nvSpPr>
        <p:spPr>
          <a:xfrm>
            <a:off x="685788" y="699660"/>
            <a:ext cx="7772400" cy="53580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 sz="2600"/>
              <a:t>Cum laude</a:t>
            </a:r>
            <a:endParaRPr sz="2600"/>
          </a:p>
        </p:txBody>
      </p:sp>
      <p:sp>
        <p:nvSpPr>
          <p:cNvPr id="320" name="Google Shape;320;p29"/>
          <p:cNvSpPr txBox="1">
            <a:spLocks noGrp="1"/>
          </p:cNvSpPr>
          <p:nvPr>
            <p:ph type="subTitle" idx="1"/>
          </p:nvPr>
        </p:nvSpPr>
        <p:spPr>
          <a:xfrm>
            <a:off x="394115" y="1309673"/>
            <a:ext cx="7772400" cy="28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292100" lvl="0" indent="-279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 sz="2100"/>
              <a:t>Gemiddelde eindcijfers onafgerond een 8,0 of hoger. </a:t>
            </a:r>
            <a:endParaRPr sz="2100"/>
          </a:p>
          <a:p>
            <a:pPr marL="2921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100"/>
              <a:t>Geen enkel vak een cijfer lager dan:</a:t>
            </a:r>
            <a:endParaRPr sz="2100"/>
          </a:p>
          <a:p>
            <a:pPr marL="58420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100"/>
              <a:t>een 6 (mavo/havo) </a:t>
            </a:r>
            <a:endParaRPr sz="2100"/>
          </a:p>
          <a:p>
            <a:pPr marL="58420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100"/>
              <a:t>een 7 (vwo) </a:t>
            </a: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 sz="2100"/>
              <a:t>De vakken die meetellen in de berekening zijn: gemeenschappelijke vakken; profielvakken; het vak uit het vrije deel met het hoogste eindcijfer; het combinatiecijfer (voor havo/vwo)</a:t>
            </a:r>
            <a:endParaRPr sz="2100"/>
          </a:p>
        </p:txBody>
      </p:sp>
      <p:sp>
        <p:nvSpPr>
          <p:cNvPr id="321" name="Google Shape;321;p29"/>
          <p:cNvSpPr txBox="1"/>
          <p:nvPr/>
        </p:nvSpPr>
        <p:spPr>
          <a:xfrm>
            <a:off x="0" y="4708922"/>
            <a:ext cx="91440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9"/>
          <p:cNvSpPr/>
          <p:nvPr/>
        </p:nvSpPr>
        <p:spPr>
          <a:xfrm>
            <a:off x="0" y="4766073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9"/>
          <p:cNvSpPr txBox="1"/>
          <p:nvPr/>
        </p:nvSpPr>
        <p:spPr>
          <a:xfrm>
            <a:off x="6408738" y="4845844"/>
            <a:ext cx="27354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7cc06bdc88_0_0"/>
          <p:cNvSpPr txBox="1">
            <a:spLocks noGrp="1"/>
          </p:cNvSpPr>
          <p:nvPr>
            <p:ph type="ctrTitle"/>
          </p:nvPr>
        </p:nvSpPr>
        <p:spPr>
          <a:xfrm>
            <a:off x="642938" y="803672"/>
            <a:ext cx="7772400" cy="53580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 sz="2600"/>
              <a:t>Belangrijke avonden</a:t>
            </a:r>
            <a:endParaRPr sz="2600"/>
          </a:p>
        </p:txBody>
      </p:sp>
      <p:sp>
        <p:nvSpPr>
          <p:cNvPr id="331" name="Google Shape;331;g27cc06bdc88_0_0"/>
          <p:cNvSpPr txBox="1">
            <a:spLocks noGrp="1"/>
          </p:cNvSpPr>
          <p:nvPr>
            <p:ph type="subTitle" idx="1"/>
          </p:nvPr>
        </p:nvSpPr>
        <p:spPr>
          <a:xfrm>
            <a:off x="313225" y="1565987"/>
            <a:ext cx="8638200" cy="22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herkansing periode 1:		12 januari 2026</a:t>
            </a:r>
            <a:endParaRPr sz="2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600" i="1">
                <a:solidFill>
                  <a:schemeClr val="dk1"/>
                </a:solidFill>
              </a:rPr>
              <a:t>aanvragen vóór 8 januari 12:00 uur</a:t>
            </a:r>
            <a:endParaRPr sz="26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herkansing periode 2:		9 april 2026</a:t>
            </a:r>
            <a:endParaRPr sz="2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600" i="1">
                <a:solidFill>
                  <a:schemeClr val="dk1"/>
                </a:solidFill>
              </a:rPr>
              <a:t>aanvragen vóór 7 april 12:00 uur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110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110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Voor overige data zie de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agenda</a:t>
            </a:r>
            <a:r>
              <a:rPr lang="en-US" sz="2200">
                <a:solidFill>
                  <a:schemeClr val="dk1"/>
                </a:solidFill>
              </a:rPr>
              <a:t> op de website</a:t>
            </a:r>
            <a:endParaRPr sz="110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110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110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1100"/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1500"/>
          </a:p>
        </p:txBody>
      </p:sp>
      <p:sp>
        <p:nvSpPr>
          <p:cNvPr id="332" name="Google Shape;332;g27cc06bdc88_0_0"/>
          <p:cNvSpPr txBox="1"/>
          <p:nvPr/>
        </p:nvSpPr>
        <p:spPr>
          <a:xfrm>
            <a:off x="0" y="4708922"/>
            <a:ext cx="91440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27cc06bdc88_0_0"/>
          <p:cNvSpPr/>
          <p:nvPr/>
        </p:nvSpPr>
        <p:spPr>
          <a:xfrm>
            <a:off x="0" y="4766073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27cc06bdc88_0_0"/>
          <p:cNvSpPr txBox="1"/>
          <p:nvPr/>
        </p:nvSpPr>
        <p:spPr>
          <a:xfrm>
            <a:off x="6408738" y="4845844"/>
            <a:ext cx="27351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g27cc06bdc88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841" y="157777"/>
            <a:ext cx="2869207" cy="541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1"/>
          <p:cNvSpPr/>
          <p:nvPr/>
        </p:nvSpPr>
        <p:spPr>
          <a:xfrm>
            <a:off x="1812732" y="1394587"/>
            <a:ext cx="5568900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450" tIns="29450" rIns="29450" bIns="29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Verdana"/>
              <a:buNone/>
            </a:pPr>
            <a:endParaRPr sz="47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Verdana"/>
              <a:buNone/>
            </a:pPr>
            <a:r>
              <a:rPr lang="en-US" sz="47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Vragen?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1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342" name="Google Shape;342;p31"/>
          <p:cNvSpPr/>
          <p:nvPr/>
        </p:nvSpPr>
        <p:spPr>
          <a:xfrm>
            <a:off x="6242811" y="4845844"/>
            <a:ext cx="29013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271C"/>
              </a:buClr>
              <a:buSzPts val="18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437092" y="1006080"/>
            <a:ext cx="8418300" cy="3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r>
              <a:rPr lang="en-US" sz="2900" b="1" dirty="0">
                <a:solidFill>
                  <a:schemeClr val="dk1"/>
                </a:solidFill>
              </a:rPr>
              <a:t>Coaches</a:t>
            </a:r>
            <a:endParaRPr sz="29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endParaRPr sz="2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r>
              <a:rPr lang="en-US" sz="2100" dirty="0" err="1">
                <a:solidFill>
                  <a:schemeClr val="dk1"/>
                </a:solidFill>
              </a:rPr>
              <a:t>Dhr</a:t>
            </a:r>
            <a:r>
              <a:rPr lang="en-US" sz="2100" dirty="0">
                <a:solidFill>
                  <a:schemeClr val="dk1"/>
                </a:solidFill>
              </a:rPr>
              <a:t>. van </a:t>
            </a:r>
            <a:r>
              <a:rPr lang="en-US" sz="2100" dirty="0" err="1">
                <a:solidFill>
                  <a:schemeClr val="dk1"/>
                </a:solidFill>
              </a:rPr>
              <a:t>Beek</a:t>
            </a:r>
            <a:r>
              <a:rPr lang="en-US" sz="2100" dirty="0">
                <a:solidFill>
                  <a:schemeClr val="dk1"/>
                </a:solidFill>
              </a:rPr>
              <a:t>			</a:t>
            </a:r>
            <a:r>
              <a:rPr lang="en-US" sz="2100" dirty="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4M		</a:t>
            </a:r>
            <a:r>
              <a:rPr lang="en-US" sz="2100" dirty="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lokaal</a:t>
            </a:r>
            <a:r>
              <a:rPr lang="en-US" sz="2100" dirty="0">
                <a:solidFill>
                  <a:schemeClr val="dk1"/>
                </a:solidFill>
              </a:rPr>
              <a:t> 2.09 </a:t>
            </a:r>
            <a:endParaRPr sz="2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r>
              <a:rPr lang="en-US" sz="2100" dirty="0" err="1">
                <a:solidFill>
                  <a:schemeClr val="dk1"/>
                </a:solidFill>
              </a:rPr>
              <a:t>Dhr</a:t>
            </a:r>
            <a:r>
              <a:rPr lang="en-US" sz="2100" dirty="0">
                <a:solidFill>
                  <a:schemeClr val="dk1"/>
                </a:solidFill>
              </a:rPr>
              <a:t>. de </a:t>
            </a:r>
            <a:r>
              <a:rPr lang="en-US" sz="2100" dirty="0" err="1">
                <a:solidFill>
                  <a:schemeClr val="dk1"/>
                </a:solidFill>
              </a:rPr>
              <a:t>Rijber</a:t>
            </a:r>
            <a:r>
              <a:rPr lang="en-US" sz="2100" dirty="0">
                <a:solidFill>
                  <a:schemeClr val="dk1"/>
                </a:solidFill>
              </a:rPr>
              <a:t>			4M		</a:t>
            </a:r>
            <a:r>
              <a:rPr lang="en-US" sz="2100" dirty="0" err="1">
                <a:solidFill>
                  <a:schemeClr val="dk1"/>
                </a:solidFill>
              </a:rPr>
              <a:t>lokaal</a:t>
            </a:r>
            <a:r>
              <a:rPr lang="en-US" sz="2100" dirty="0">
                <a:solidFill>
                  <a:schemeClr val="dk1"/>
                </a:solidFill>
              </a:rPr>
              <a:t> 1.25</a:t>
            </a:r>
            <a:endParaRPr sz="2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r>
              <a:rPr lang="en-US" sz="2100" dirty="0" err="1">
                <a:solidFill>
                  <a:schemeClr val="dk1"/>
                </a:solidFill>
              </a:rPr>
              <a:t>Dhr</a:t>
            </a:r>
            <a:r>
              <a:rPr lang="en-US" sz="2100" dirty="0">
                <a:solidFill>
                  <a:schemeClr val="dk1"/>
                </a:solidFill>
              </a:rPr>
              <a:t>. van Doren			5Ha		</a:t>
            </a:r>
            <a:r>
              <a:rPr lang="en-US" sz="2100" dirty="0" err="1">
                <a:solidFill>
                  <a:schemeClr val="dk1"/>
                </a:solidFill>
              </a:rPr>
              <a:t>lokaal</a:t>
            </a:r>
            <a:r>
              <a:rPr lang="en-US" sz="2100" dirty="0">
                <a:solidFill>
                  <a:schemeClr val="dk1"/>
                </a:solidFill>
              </a:rPr>
              <a:t> 2.22</a:t>
            </a:r>
            <a:endParaRPr sz="2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r>
              <a:rPr lang="en-US" sz="2100" dirty="0" err="1">
                <a:solidFill>
                  <a:schemeClr val="dk1"/>
                </a:solidFill>
              </a:rPr>
              <a:t>Dhr</a:t>
            </a:r>
            <a:r>
              <a:rPr lang="en-US" sz="2100" dirty="0">
                <a:solidFill>
                  <a:schemeClr val="dk1"/>
                </a:solidFill>
              </a:rPr>
              <a:t>. Huisman			5Ha/5Hb	</a:t>
            </a:r>
            <a:r>
              <a:rPr lang="en-US" sz="2100" dirty="0" err="1">
                <a:solidFill>
                  <a:schemeClr val="dk1"/>
                </a:solidFill>
              </a:rPr>
              <a:t>lokaal</a:t>
            </a:r>
            <a:r>
              <a:rPr lang="en-US" sz="2100" dirty="0">
                <a:solidFill>
                  <a:schemeClr val="dk1"/>
                </a:solidFill>
              </a:rPr>
              <a:t> 1.32</a:t>
            </a:r>
            <a:endParaRPr sz="2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r>
              <a:rPr lang="en-US" sz="2100" dirty="0" err="1">
                <a:solidFill>
                  <a:schemeClr val="dk1"/>
                </a:solidFill>
              </a:rPr>
              <a:t>Mevr</a:t>
            </a:r>
            <a:r>
              <a:rPr lang="en-US" sz="2100" dirty="0">
                <a:solidFill>
                  <a:schemeClr val="dk1"/>
                </a:solidFill>
              </a:rPr>
              <a:t>. de Wit / </a:t>
            </a:r>
            <a:r>
              <a:rPr lang="en-US" sz="2100" dirty="0" err="1">
                <a:solidFill>
                  <a:schemeClr val="dk1"/>
                </a:solidFill>
              </a:rPr>
              <a:t>Dhr</a:t>
            </a:r>
            <a:r>
              <a:rPr lang="en-US" sz="2100" dirty="0">
                <a:solidFill>
                  <a:schemeClr val="dk1"/>
                </a:solidFill>
              </a:rPr>
              <a:t>. de Vries	5Hb		</a:t>
            </a:r>
            <a:r>
              <a:rPr lang="en-US" sz="2100" dirty="0" err="1">
                <a:solidFill>
                  <a:schemeClr val="dk1"/>
                </a:solidFill>
              </a:rPr>
              <a:t>lokaal</a:t>
            </a:r>
            <a:r>
              <a:rPr lang="en-US" sz="2100" dirty="0">
                <a:solidFill>
                  <a:schemeClr val="dk1"/>
                </a:solidFill>
              </a:rPr>
              <a:t> 2.27</a:t>
            </a:r>
            <a:endParaRPr sz="2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r>
              <a:rPr lang="en-US" sz="2100" dirty="0" err="1">
                <a:solidFill>
                  <a:schemeClr val="dk1"/>
                </a:solidFill>
              </a:rPr>
              <a:t>Dhr</a:t>
            </a:r>
            <a:r>
              <a:rPr lang="en-US" sz="2100" dirty="0">
                <a:solidFill>
                  <a:schemeClr val="dk1"/>
                </a:solidFill>
              </a:rPr>
              <a:t>. </a:t>
            </a:r>
            <a:r>
              <a:rPr lang="en-US" sz="2100" dirty="0" err="1">
                <a:solidFill>
                  <a:schemeClr val="dk1"/>
                </a:solidFill>
              </a:rPr>
              <a:t>Kassimi</a:t>
            </a:r>
            <a:r>
              <a:rPr lang="en-US" sz="2100" dirty="0">
                <a:solidFill>
                  <a:schemeClr val="dk1"/>
                </a:solidFill>
              </a:rPr>
              <a:t>				6V		</a:t>
            </a:r>
            <a:r>
              <a:rPr lang="en-US" sz="2100" dirty="0" err="1">
                <a:solidFill>
                  <a:schemeClr val="dk1"/>
                </a:solidFill>
              </a:rPr>
              <a:t>lokaal</a:t>
            </a:r>
            <a:r>
              <a:rPr lang="en-US" sz="2100" dirty="0">
                <a:solidFill>
                  <a:schemeClr val="dk1"/>
                </a:solidFill>
              </a:rPr>
              <a:t> 1.27</a:t>
            </a:r>
            <a:endParaRPr sz="2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</a:pPr>
            <a:endParaRPr sz="1500" dirty="0"/>
          </a:p>
        </p:txBody>
      </p:sp>
      <p:sp>
        <p:nvSpPr>
          <p:cNvPr id="73" name="Google Shape;73;p3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74" name="Google Shape;7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59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409724" y="919542"/>
            <a:ext cx="7358100" cy="3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</a:pPr>
            <a:r>
              <a:rPr lang="en-US" sz="29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Programma:</a:t>
            </a:r>
            <a:endParaRPr sz="2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endParaRPr sz="1900"/>
          </a:p>
          <a:p>
            <a:pPr marL="292100" lvl="0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Char char="•"/>
            </a:pPr>
            <a:r>
              <a:rPr lang="en-US" sz="2600">
                <a:solidFill>
                  <a:schemeClr val="dk1"/>
                </a:solidFill>
              </a:rPr>
              <a:t>Informatie over het</a:t>
            </a:r>
            <a:br>
              <a:rPr lang="en-US" sz="2600">
                <a:solidFill>
                  <a:schemeClr val="dk1"/>
                </a:solidFill>
              </a:rPr>
            </a:br>
            <a:r>
              <a:rPr lang="en-US" sz="2600">
                <a:solidFill>
                  <a:schemeClr val="dk1"/>
                </a:solidFill>
              </a:rPr>
              <a:t>- Eindexamenjaar</a:t>
            </a:r>
            <a:br>
              <a:rPr lang="en-US" sz="2600">
                <a:solidFill>
                  <a:schemeClr val="dk1"/>
                </a:solidFill>
              </a:rPr>
            </a:br>
            <a:r>
              <a:rPr lang="en-US" sz="2600">
                <a:solidFill>
                  <a:schemeClr val="dk1"/>
                </a:solidFill>
              </a:rPr>
              <a:t>- PTA</a:t>
            </a:r>
            <a:br>
              <a:rPr lang="en-US" sz="2600">
                <a:solidFill>
                  <a:schemeClr val="dk1"/>
                </a:solidFill>
              </a:rPr>
            </a:br>
            <a:r>
              <a:rPr lang="en-US" sz="2600">
                <a:solidFill>
                  <a:schemeClr val="dk1"/>
                </a:solidFill>
              </a:rPr>
              <a:t>- 4M:	LOB/MBO/HAVO</a:t>
            </a:r>
            <a:br>
              <a:rPr lang="en-US" sz="2600">
                <a:solidFill>
                  <a:schemeClr val="dk1"/>
                </a:solidFill>
              </a:rPr>
            </a:br>
            <a:r>
              <a:rPr lang="en-US" sz="2600">
                <a:solidFill>
                  <a:schemeClr val="dk1"/>
                </a:solidFill>
              </a:rPr>
              <a:t>- 5H:	LOB/HBO</a:t>
            </a:r>
            <a:br>
              <a:rPr lang="en-US" sz="2600">
                <a:solidFill>
                  <a:schemeClr val="dk1"/>
                </a:solidFill>
              </a:rPr>
            </a:br>
            <a:r>
              <a:rPr lang="en-US" sz="2600">
                <a:solidFill>
                  <a:schemeClr val="dk1"/>
                </a:solidFill>
              </a:rPr>
              <a:t>- 6V:	LOB/WO (numerus fixus)</a:t>
            </a:r>
            <a:endParaRPr sz="2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endParaRPr sz="1900"/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●"/>
            </a:pPr>
            <a:r>
              <a:rPr lang="en-US" sz="2600"/>
              <a:t>In gesprek met de coach</a:t>
            </a:r>
            <a:br>
              <a:rPr lang="en-US" sz="2600" i="0" u="none" strike="noStrike" cap="none">
                <a:solidFill>
                  <a:srgbClr val="000000"/>
                </a:solidFill>
              </a:rPr>
            </a:br>
            <a:endParaRPr sz="2600"/>
          </a:p>
        </p:txBody>
      </p:sp>
      <p:sp>
        <p:nvSpPr>
          <p:cNvPr id="80" name="Google Shape;80;p4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81" name="Google Shape;8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/>
          <p:nvPr/>
        </p:nvSpPr>
        <p:spPr>
          <a:xfrm>
            <a:off x="8470925" y="4774313"/>
            <a:ext cx="673200" cy="36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8521154" y="3938830"/>
            <a:ext cx="622800" cy="49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8" name="Google Shape;88;p5"/>
          <p:cNvSpPr txBox="1">
            <a:spLocks noGrp="1"/>
          </p:cNvSpPr>
          <p:nvPr>
            <p:ph type="body" idx="1"/>
          </p:nvPr>
        </p:nvSpPr>
        <p:spPr>
          <a:xfrm>
            <a:off x="392314" y="1143162"/>
            <a:ext cx="8229600" cy="3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900" b="1"/>
              <a:t>Het</a:t>
            </a:r>
            <a:r>
              <a:rPr lang="en-US" sz="29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eindexamenjaar</a:t>
            </a:r>
            <a:endParaRPr sz="2900"/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6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92100" marR="0" lvl="0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•"/>
            </a:pPr>
            <a: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het examen bestaat uit SE &amp; CE</a:t>
            </a:r>
            <a:endParaRPr/>
          </a:p>
          <a:p>
            <a:pPr marL="584200" marR="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–"/>
            </a:pPr>
            <a: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 = Schoo</a:t>
            </a:r>
            <a:r>
              <a:rPr lang="en-US" sz="2600"/>
              <a:t>le</a:t>
            </a:r>
            <a: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xamen</a:t>
            </a:r>
            <a:endParaRPr/>
          </a:p>
          <a:p>
            <a:pPr marL="584200" marR="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–"/>
            </a:pPr>
            <a: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CE = Centraal Eindexamen</a:t>
            </a:r>
            <a:endParaRPr/>
          </a:p>
          <a:p>
            <a:pPr marL="29210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000"/>
              <a:buNone/>
            </a:pPr>
            <a:endParaRPr sz="2600"/>
          </a:p>
          <a:p>
            <a:pPr marL="292100" marR="0" lvl="0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•"/>
            </a:pPr>
            <a: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 50% + CE 50% = eindcijfer</a:t>
            </a:r>
            <a:endParaRPr/>
          </a:p>
        </p:txBody>
      </p:sp>
      <p:sp>
        <p:nvSpPr>
          <p:cNvPr id="89" name="Google Shape;89;p5"/>
          <p:cNvSpPr/>
          <p:nvPr/>
        </p:nvSpPr>
        <p:spPr>
          <a:xfrm>
            <a:off x="-1" y="4766071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-1" y="4783429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xfrm>
            <a:off x="145350" y="699650"/>
            <a:ext cx="9303300" cy="43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</a:pPr>
            <a:endParaRPr sz="29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</a:pPr>
            <a:r>
              <a:rPr lang="en-US" sz="29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Opbouw eindexamenjaar</a:t>
            </a:r>
            <a:br>
              <a:rPr lang="en-US" sz="2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6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</a:pPr>
            <a:r>
              <a:rPr lang="en-US" sz="2500"/>
              <a:t>2 </a:t>
            </a:r>
            <a:r>
              <a:rPr lang="en-US" sz="2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periodes</a:t>
            </a:r>
            <a:br>
              <a:rPr lang="en-US" sz="2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500"/>
              <a:t>2 </a:t>
            </a:r>
            <a:r>
              <a:rPr lang="en-US" sz="2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toetsweken</a:t>
            </a:r>
            <a:br>
              <a:rPr lang="en-US" sz="2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500"/>
              <a:t>3 </a:t>
            </a:r>
            <a:r>
              <a:rPr lang="en-US" sz="2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herkansingen</a:t>
            </a:r>
            <a:r>
              <a:rPr lang="en-US" sz="2500"/>
              <a:t> (één uit elke periode, 1 naar keuze)</a:t>
            </a:r>
            <a:br>
              <a:rPr lang="en-US" sz="2500"/>
            </a:br>
            <a:br>
              <a:rPr lang="en-US" sz="2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500"/>
              <a:t>17</a:t>
            </a:r>
            <a:r>
              <a:rPr lang="en-US" sz="2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april </a:t>
            </a:r>
            <a:r>
              <a:rPr lang="en-US" sz="2500"/>
              <a:t>‘26: </a:t>
            </a:r>
            <a:r>
              <a:rPr lang="en-US" sz="2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vaststellen definitieve SE-cijfers </a:t>
            </a:r>
            <a:endParaRPr sz="25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</a:pPr>
            <a:r>
              <a:rPr lang="en-US" sz="2500"/>
              <a:t>8 mei ‘26: </a:t>
            </a:r>
            <a:r>
              <a:rPr lang="en-US" sz="2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start CE tijdvak 1</a:t>
            </a:r>
            <a:endParaRPr sz="2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</a:pPr>
            <a:r>
              <a:rPr lang="en-US" sz="2500"/>
              <a:t>Één CE-examen herkansbaar </a:t>
            </a:r>
            <a:endParaRPr sz="2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</a:pPr>
            <a:r>
              <a:rPr lang="en-US" sz="2500"/>
              <a:t>16 juni ‘26: start CE tijdvak 2</a:t>
            </a:r>
            <a:b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600"/>
          </a:p>
        </p:txBody>
      </p:sp>
      <p:pic>
        <p:nvPicPr>
          <p:cNvPr id="97" name="Google Shape;9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>
            <a:spLocks noGrp="1"/>
          </p:cNvSpPr>
          <p:nvPr>
            <p:ph type="body" idx="1"/>
          </p:nvPr>
        </p:nvSpPr>
        <p:spPr>
          <a:xfrm>
            <a:off x="397500" y="1139716"/>
            <a:ext cx="8229600" cy="3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700" b="1"/>
              <a:t>Informatie in het PTA</a:t>
            </a:r>
            <a:endParaRPr sz="2700" b="1"/>
          </a:p>
          <a:p>
            <a:pPr marL="0" marR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400"/>
              <a:t>Het is een wettelijk document, met daarin:</a:t>
            </a:r>
            <a:endParaRPr sz="2400"/>
          </a:p>
          <a:p>
            <a:pPr marL="292100" marR="0" lvl="0" indent="-279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•"/>
            </a:pPr>
            <a:r>
              <a:rPr lang="en-US" sz="2400"/>
              <a:t>Regels en afspraken omtrent examens</a:t>
            </a:r>
            <a:endParaRPr sz="2400"/>
          </a:p>
          <a:p>
            <a:pPr marL="292100" marR="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•"/>
            </a:pPr>
            <a:r>
              <a:rPr lang="en-US" sz="2400"/>
              <a:t>Overzicht PTA-cijfers</a:t>
            </a:r>
            <a:endParaRPr sz="2400"/>
          </a:p>
          <a:p>
            <a:pPr marL="292100" marR="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•"/>
            </a:pPr>
            <a:r>
              <a:rPr lang="en-US" sz="2400"/>
              <a:t>De weging van PTA-cijfers</a:t>
            </a:r>
            <a:endParaRPr sz="2400"/>
          </a:p>
          <a:p>
            <a:pPr marL="292100" marR="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•"/>
            </a:pPr>
            <a:r>
              <a:rPr lang="en-US" sz="2400"/>
              <a:t>De deadlines van opdrachten </a:t>
            </a:r>
            <a:br>
              <a:rPr lang="en-US" sz="2400"/>
            </a:br>
            <a:r>
              <a:rPr lang="en-US" sz="2400"/>
              <a:t>(handelingsdelen en PO’s)</a:t>
            </a:r>
            <a:endParaRPr sz="2400"/>
          </a:p>
          <a:p>
            <a:pPr marL="292100" marR="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•"/>
            </a:pPr>
            <a:r>
              <a:rPr lang="en-US" sz="2400"/>
              <a:t>Regels m.b.t. herkansen</a:t>
            </a:r>
            <a:endParaRPr sz="2400"/>
          </a:p>
        </p:txBody>
      </p:sp>
      <p:sp>
        <p:nvSpPr>
          <p:cNvPr id="103" name="Google Shape;103;p7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04" name="Google Shape;10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 txBox="1">
            <a:spLocks noGrp="1"/>
          </p:cNvSpPr>
          <p:nvPr>
            <p:ph type="body" idx="1"/>
          </p:nvPr>
        </p:nvSpPr>
        <p:spPr>
          <a:xfrm>
            <a:off x="433100" y="1136853"/>
            <a:ext cx="8229900" cy="3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600">
                <a:solidFill>
                  <a:schemeClr val="dk1"/>
                </a:solidFill>
              </a:rPr>
              <a:t>Schriftelijke/ mondelinge schoolexamens:</a:t>
            </a:r>
            <a:endParaRPr sz="2600">
              <a:solidFill>
                <a:schemeClr val="dk1"/>
              </a:solidFill>
            </a:endParaRPr>
          </a:p>
          <a:p>
            <a:pPr marL="584200" lvl="1" indent="-3048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>
                <a:solidFill>
                  <a:schemeClr val="dk1"/>
                </a:solidFill>
              </a:rPr>
              <a:t>Tellen rechtstreeks mee voor het SE-cijfer</a:t>
            </a:r>
            <a:endParaRPr sz="2600">
              <a:solidFill>
                <a:schemeClr val="dk1"/>
              </a:solidFill>
            </a:endParaRPr>
          </a:p>
          <a:p>
            <a:pPr marL="5842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>
                <a:solidFill>
                  <a:schemeClr val="dk1"/>
                </a:solidFill>
              </a:rPr>
              <a:t>Weging in PTA zichtbaar</a:t>
            </a:r>
            <a:endParaRPr sz="2600">
              <a:solidFill>
                <a:schemeClr val="dk1"/>
              </a:solidFill>
            </a:endParaRPr>
          </a:p>
          <a:p>
            <a:pPr marL="5842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>
                <a:solidFill>
                  <a:schemeClr val="dk1"/>
                </a:solidFill>
              </a:rPr>
              <a:t>Herkansbaarheid staat per toets aangegeven</a:t>
            </a:r>
            <a:endParaRPr sz="2600">
              <a:solidFill>
                <a:schemeClr val="dk1"/>
              </a:solidFill>
            </a:endParaRPr>
          </a:p>
          <a:p>
            <a:pPr marL="5842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>
                <a:solidFill>
                  <a:schemeClr val="dk1"/>
                </a:solidFill>
              </a:rPr>
              <a:t>benodigdheden staan per toets aangegeven</a:t>
            </a:r>
            <a:endParaRPr sz="2600">
              <a:solidFill>
                <a:schemeClr val="dk1"/>
              </a:solidFill>
            </a:endParaRPr>
          </a:p>
          <a:p>
            <a:pPr marL="215900" lvl="0" indent="6223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3000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15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</a:pPr>
            <a:endParaRPr/>
          </a:p>
        </p:txBody>
      </p:sp>
      <p:sp>
        <p:nvSpPr>
          <p:cNvPr id="110" name="Google Shape;110;p8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11" name="Google Shape;11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58c4c19a0d_1_0"/>
          <p:cNvSpPr txBox="1">
            <a:spLocks noGrp="1"/>
          </p:cNvSpPr>
          <p:nvPr>
            <p:ph type="body" idx="1"/>
          </p:nvPr>
        </p:nvSpPr>
        <p:spPr>
          <a:xfrm>
            <a:off x="433100" y="1089578"/>
            <a:ext cx="8229600" cy="3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3000"/>
              <a:buNone/>
            </a:pPr>
            <a:r>
              <a:rPr lang="en-US" sz="2600">
                <a:solidFill>
                  <a:schemeClr val="dk1"/>
                </a:solidFill>
              </a:rPr>
              <a:t>Praktische opdrachten (PO):</a:t>
            </a:r>
            <a:endParaRPr sz="2600">
              <a:solidFill>
                <a:schemeClr val="dk1"/>
              </a:solidFill>
            </a:endParaRPr>
          </a:p>
          <a:p>
            <a:pPr marL="58420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>
                <a:solidFill>
                  <a:schemeClr val="dk1"/>
                </a:solidFill>
              </a:rPr>
              <a:t>Tellen mee met PTA-cijfer tenzij anders aangegeven</a:t>
            </a:r>
            <a:endParaRPr sz="2600">
              <a:solidFill>
                <a:schemeClr val="dk1"/>
              </a:solidFill>
            </a:endParaRPr>
          </a:p>
          <a:p>
            <a:pPr marL="5842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>
                <a:solidFill>
                  <a:schemeClr val="dk1"/>
                </a:solidFill>
              </a:rPr>
              <a:t>Weging in PTA zichtbaar</a:t>
            </a:r>
            <a:endParaRPr sz="2600">
              <a:solidFill>
                <a:schemeClr val="dk1"/>
              </a:solidFill>
            </a:endParaRPr>
          </a:p>
          <a:p>
            <a:pPr marL="5842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>
                <a:solidFill>
                  <a:schemeClr val="dk1"/>
                </a:solidFill>
              </a:rPr>
              <a:t>Niet herkansbaar</a:t>
            </a:r>
            <a:endParaRPr sz="2600">
              <a:solidFill>
                <a:schemeClr val="dk1"/>
              </a:solidFill>
            </a:endParaRPr>
          </a:p>
          <a:p>
            <a:pPr marL="266700" lvl="0" indent="1524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3000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15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</a:pPr>
            <a:endParaRPr/>
          </a:p>
        </p:txBody>
      </p:sp>
      <p:sp>
        <p:nvSpPr>
          <p:cNvPr id="117" name="Google Shape;117;g158c4c19a0d_1_0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18" name="Google Shape;118;g158c4c19a0d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-thema">
  <a:themeElements>
    <a:clrScheme name="1_Office-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1648</Words>
  <Application>Microsoft Office PowerPoint</Application>
  <PresentationFormat>Diavoorstelling (16:9)</PresentationFormat>
  <Paragraphs>467</Paragraphs>
  <Slides>37</Slides>
  <Notes>37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3" baseType="lpstr">
      <vt:lpstr>Arial</vt:lpstr>
      <vt:lpstr>Calibri</vt:lpstr>
      <vt:lpstr>Helvetica Neue</vt:lpstr>
      <vt:lpstr>Short Stack</vt:lpstr>
      <vt:lpstr>Verdana</vt:lpstr>
      <vt:lpstr>1_Office-thema</vt:lpstr>
      <vt:lpstr>PTA-avond 4 mavo/ 5 havo /6 vwo  https://www.wolfert.nl/dalton/schoolinfo/examens/ </vt:lpstr>
      <vt:lpstr>Even voorstellen…   Mevr. Nichelmann   Teamleider 4m  Mevr. Burger-Kock  Examensecretaris  Mevr. Vingerling   Decaan h/v Mevr. Testa    Decaan m/h</vt:lpstr>
      <vt:lpstr>Coaches  Dhr. van Beek   4M  lokaal 2.09  Dhr. de Rijber   4M  lokaal 1.25 Dhr. van Doren   5Ha  lokaal 2.22 Dhr. Huisman   5Ha/5Hb lokaal 1.32 Mevr. de Wit / Dhr. de Vries 5Hb  lokaal 2.27 Dhr. Kassimi    6V  lokaal 1.27  </vt:lpstr>
      <vt:lpstr>Programma:  Informatie over het - Eindexamenjaar - PTA - 4M: LOB/MBO/HAVO - 5H: LOB/HBO - 6V: LOB/WO (numerus fixus)  In gesprek met de coach </vt:lpstr>
      <vt:lpstr>PowerPoint-presentatie</vt:lpstr>
      <vt:lpstr> Opbouw eindexamenjaar  2 periodes 2 toetsweken 3 herkansingen (één uit elke periode, 1 naar keuze)  17 april ‘26: vaststellen definitieve SE-cijfers  8 mei ‘26: start CE tijdvak 1 Één CE-examen herkansbaar  16 juni ‘26: start CE tijdvak 2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Belangrijk  Kort jaar, plan je werk zorgvuldig!  Besteed tussenuren/daltonuren nuttig  Oefen regelmatig oude examens</vt:lpstr>
      <vt:lpstr>PowerPoint-presentatie</vt:lpstr>
      <vt:lpstr>PowerPoint-presentatie</vt:lpstr>
      <vt:lpstr>LOB 4M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Cum laude</vt:lpstr>
      <vt:lpstr>Belangrijke avonden</vt:lpstr>
      <vt:lpstr>PowerPoint-presentatie</vt:lpstr>
      <vt:lpstr>Coaches  Dhr. van Beek   4M  lokaal 2.09  Dhr. de Rijber   4M  lokaal 1.25 Dhr. van Doren   5Ha  lokaal 2.22 Dhr. Huisman   5Ha/5Hb lokaal 1.32 Mevr. de Wit / Dhr. de Vries 5Hb  lokaal 2.27 Dhr. Kassimi    6V  lokaal 1.27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PTA-avond 4 mavo/ 5 havo /6 vwo  https://www.wolfert.nl/dalton/schoolinfo/examens/ </dc:title>
  <cp:lastModifiedBy>Anja Burger-Kock</cp:lastModifiedBy>
  <cp:revision>1</cp:revision>
  <dcterms:modified xsi:type="dcterms:W3CDTF">2025-09-24T10:31:31Z</dcterms:modified>
</cp:coreProperties>
</file>