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5143500" cx="9144000"/>
  <p:notesSz cx="6858000" cy="9144000"/>
  <p:embeddedFontLst>
    <p:embeddedFont>
      <p:font typeface="Short Stack"/>
      <p:regular r:id="rId28"/>
    </p:embeddedFont>
    <p:embeddedFont>
      <p:font typeface="Helvetica Neue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33" roundtripDataSignature="AMtx7mgS8G+YswnhG+588XRRBaooUuQq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D486E92-182F-425A-B9DE-6BE40CD885F7}">
  <a:tblStyle styleId="{ED486E92-182F-425A-B9DE-6BE40CD885F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  <a:tcStyle>
        <a:fill>
          <a:solidFill>
            <a:srgbClr val="FFFFFF"/>
          </a:solidFill>
        </a:fill>
      </a:tcStyle>
    </a:band2H>
    <a:band1V>
      <a:tcTxStyle b="off" i="off"/>
    </a:band1V>
    <a:band2V>
      <a:tcTxStyle b="off" i="off"/>
    </a:band2V>
    <a:lastCol>
      <a:tcTxStyle b="off" i="off"/>
    </a:lastCol>
    <a:firstCo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firstCol>
    <a:lastRow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ShortStack-regular.fntdata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HelveticaNeue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HelveticaNeue-italic.fntdata"/><Relationship Id="rId30" Type="http://schemas.openxmlformats.org/officeDocument/2006/relationships/font" Target="fonts/HelveticaNeue-bold.fntdata"/><Relationship Id="rId11" Type="http://schemas.openxmlformats.org/officeDocument/2006/relationships/slide" Target="slides/slide5.xml"/><Relationship Id="rId33" Type="http://customschemas.google.com/relationships/presentationmetadata" Target="metadata"/><Relationship Id="rId10" Type="http://schemas.openxmlformats.org/officeDocument/2006/relationships/slide" Target="slides/slide4.xml"/><Relationship Id="rId32" Type="http://schemas.openxmlformats.org/officeDocument/2006/relationships/font" Target="fonts/HelveticaNeue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6" name="Google Shape;5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58c2d30ee5_0_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2" name="Google Shape;122;g158c2d30ee5_0_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9" name="Google Shape;129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6" name="Google Shape;136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58c2d30ee5_0_7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g158c2d30ee5_0_7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58c2d30ee5_0_7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 te laat: checken hoe veel te laat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dyslecten kunnen 2e MVT vervangen voor ander vak</a:t>
            </a:r>
            <a:endParaRPr/>
          </a:p>
        </p:txBody>
      </p:sp>
      <p:sp>
        <p:nvSpPr>
          <p:cNvPr id="151" name="Google Shape;151;g158c2d30ee5_0_7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4:notes"/>
          <p:cNvSpPr txBox="1"/>
          <p:nvPr>
            <p:ph idx="12" type="sldNum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5V let op: je eindcijfers 5V zijn van belang voor numerus fixus studies!</a:t>
            </a:r>
            <a:endParaRPr/>
          </a:p>
        </p:txBody>
      </p:sp>
      <p:sp>
        <p:nvSpPr>
          <p:cNvPr id="169" name="Google Shape;169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opdrachten zelf doorwerken, preso mentorles, pakketkeuze avond komt er meer info</a:t>
            </a:r>
            <a:endParaRPr/>
          </a:p>
        </p:txBody>
      </p:sp>
      <p:sp>
        <p:nvSpPr>
          <p:cNvPr id="174" name="Google Shape;174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lob dossier is ter voorbereiding op studiekeuze: 2x open dag/proefstuderen (HSRotterdam alleen laatste van het jaar) : opgave via Google Form dat binnenkort online komt, mag alleen als er geen toetsen preso's etc zijn tijdens lesdag. als open dag in weekend is dan liever in weekend. - in gesprek met ouders, elevator pitch / EUR workshops in januari, eerste deel op school tweede deel op EUR zelf. handig als je al een studie daar op het oog hebt maar niet verplicht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4" name="Google Shape;184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4" name="Google Shape;194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3" name="Google Shape;6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1" name="Google Shape;201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0570a30de7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8" name="Google Shape;208;g30570a30de7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fce2ba0c1a_2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0" name="Google Shape;70;g2fce2ba0c1a_2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7" name="Google Shape;7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herkansingen zijn niet op te sparen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maatschappijleer: mavo &gt;6,5 is compensatiepunt, havo combinatiecijfer!</a:t>
            </a:r>
            <a:endParaRPr/>
          </a:p>
        </p:txBody>
      </p:sp>
      <p:sp>
        <p:nvSpPr>
          <p:cNvPr id="94" name="Google Shape;9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82600" lvl="1" marL="914400" rtl="0" algn="l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Char char="–"/>
            </a:pPr>
            <a:r>
              <a:rPr lang="en-US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Plannen en organiseren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82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Char char="–"/>
            </a:pPr>
            <a:r>
              <a:rPr lang="en-US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Bespaar tijd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82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Char char="–"/>
            </a:pPr>
            <a:r>
              <a:rPr lang="en-US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PTA voorkomt strijd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482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Verdana"/>
              <a:buChar char="–"/>
            </a:pPr>
            <a:r>
              <a:rPr lang="en-US" sz="4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bij wijzigingen meldingsplicht inspectie</a:t>
            </a:r>
            <a:endParaRPr sz="4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1" name="Google Shape;101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58c2d30ee5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g158c2d30ee5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58c2d30ee5_0_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5" name="Google Shape;115;g158c2d30ee5_0_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457646" y="1200485"/>
            <a:ext cx="8228700" cy="3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>
  <p:cSld name="Verticale titel en teks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 txBox="1"/>
          <p:nvPr>
            <p:ph type="title"/>
          </p:nvPr>
        </p:nvSpPr>
        <p:spPr>
          <a:xfrm rot="5400000">
            <a:off x="7770373" y="1950545"/>
            <a:ext cx="6241200" cy="292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2" name="Google Shape;52;p28"/>
          <p:cNvSpPr txBox="1"/>
          <p:nvPr>
            <p:ph idx="1" type="body"/>
          </p:nvPr>
        </p:nvSpPr>
        <p:spPr>
          <a:xfrm rot="5400000">
            <a:off x="1842662" y="-899005"/>
            <a:ext cx="6241200" cy="86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3" name="Google Shape;53;p28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1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15" name="Google Shape;15;p21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lv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6" name="Google Shape;16;p21"/>
          <p:cNvSpPr txBox="1"/>
          <p:nvPr>
            <p:ph idx="10" type="dt"/>
          </p:nvPr>
        </p:nvSpPr>
        <p:spPr>
          <a:xfrm>
            <a:off x="457200" y="4683919"/>
            <a:ext cx="2133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1"/>
          <p:cNvSpPr txBox="1"/>
          <p:nvPr>
            <p:ph idx="11" type="ftr"/>
          </p:nvPr>
        </p:nvSpPr>
        <p:spPr>
          <a:xfrm>
            <a:off x="3124200" y="4683919"/>
            <a:ext cx="28956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1"/>
          <p:cNvSpPr txBox="1"/>
          <p:nvPr>
            <p:ph idx="12" type="sldNum"/>
          </p:nvPr>
        </p:nvSpPr>
        <p:spPr>
          <a:xfrm>
            <a:off x="8313405" y="4800901"/>
            <a:ext cx="372900" cy="20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van twee">
  <p:cSld name="Inhoud van twe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0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1" name="Google Shape;21;p20"/>
          <p:cNvSpPr txBox="1"/>
          <p:nvPr>
            <p:ph idx="1" type="body"/>
          </p:nvPr>
        </p:nvSpPr>
        <p:spPr>
          <a:xfrm>
            <a:off x="650874" y="1707358"/>
            <a:ext cx="5775300" cy="48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393700" lvl="0" marL="4572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393700" lvl="1" marL="9144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393700" lvl="2" marL="13716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393700" lvl="3" marL="18288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393700" lvl="4" marL="2286000" marR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Char char="»"/>
              <a:defRPr b="0" i="0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2" name="Google Shape;22;p20"/>
          <p:cNvSpPr txBox="1"/>
          <p:nvPr>
            <p:ph idx="2" type="body"/>
          </p:nvPr>
        </p:nvSpPr>
        <p:spPr>
          <a:xfrm>
            <a:off x="6578601" y="1707357"/>
            <a:ext cx="5775300" cy="4826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3" name="Google Shape;23;p20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>
  <p:cSld name="Vergelijking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2"/>
          <p:cNvSpPr txBox="1"/>
          <p:nvPr>
            <p:ph type="title"/>
          </p:nvPr>
        </p:nvSpPr>
        <p:spPr>
          <a:xfrm>
            <a:off x="457199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6" name="Google Shape;26;p22"/>
          <p:cNvSpPr txBox="1"/>
          <p:nvPr>
            <p:ph idx="1" type="body"/>
          </p:nvPr>
        </p:nvSpPr>
        <p:spPr>
          <a:xfrm>
            <a:off x="457199" y="1151334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58925" lIns="58925" spcFirstLastPara="1" rIns="58925" wrap="square" tIns="589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1" i="0" sz="2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7" name="Google Shape;27;p22"/>
          <p:cNvSpPr txBox="1"/>
          <p:nvPr>
            <p:ph idx="2" type="body"/>
          </p:nvPr>
        </p:nvSpPr>
        <p:spPr>
          <a:xfrm>
            <a:off x="457199" y="1631155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8" name="Google Shape;28;p22"/>
          <p:cNvSpPr txBox="1"/>
          <p:nvPr>
            <p:ph idx="3" type="body"/>
          </p:nvPr>
        </p:nvSpPr>
        <p:spPr>
          <a:xfrm>
            <a:off x="4645027" y="1151334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9" name="Google Shape;29;p22"/>
          <p:cNvSpPr txBox="1"/>
          <p:nvPr>
            <p:ph idx="4" type="body"/>
          </p:nvPr>
        </p:nvSpPr>
        <p:spPr>
          <a:xfrm>
            <a:off x="4645027" y="1631155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0" name="Google Shape;30;p22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>
  <p:cSld name="Alleen titel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3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3" name="Google Shape;33;p23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>
  <p:cSld name="Leeg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4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>
  <p:cSld name="Inhoud met bijschrif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5"/>
          <p:cNvSpPr txBox="1"/>
          <p:nvPr>
            <p:ph type="title"/>
          </p:nvPr>
        </p:nvSpPr>
        <p:spPr>
          <a:xfrm>
            <a:off x="457200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58925" lIns="58925" spcFirstLastPara="1" rIns="58925" wrap="square" tIns="589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1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8" name="Google Shape;38;p25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39" name="Google Shape;39;p25"/>
          <p:cNvSpPr txBox="1"/>
          <p:nvPr>
            <p:ph idx="2" type="body"/>
          </p:nvPr>
        </p:nvSpPr>
        <p:spPr>
          <a:xfrm>
            <a:off x="457201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0" name="Google Shape;40;p25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>
  <p:cSld name="Afbeelding met bijschrif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 txBox="1"/>
          <p:nvPr>
            <p:ph type="title"/>
          </p:nvPr>
        </p:nvSpPr>
        <p:spPr>
          <a:xfrm>
            <a:off x="1792288" y="3600449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58925" lIns="58925" spcFirstLastPara="1" rIns="58925" wrap="square" tIns="589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1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3" name="Google Shape;43;p26"/>
          <p:cNvSpPr/>
          <p:nvPr>
            <p:ph idx="2" type="pic"/>
          </p:nvPr>
        </p:nvSpPr>
        <p:spPr>
          <a:xfrm>
            <a:off x="1792288" y="459580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26"/>
          <p:cNvSpPr txBox="1"/>
          <p:nvPr>
            <p:ph idx="1" type="body"/>
          </p:nvPr>
        </p:nvSpPr>
        <p:spPr>
          <a:xfrm>
            <a:off x="1792288" y="4025502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defRPr b="0" i="0" sz="13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5" name="Google Shape;45;p26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>
  <p:cSld name="Titel en verticale teks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7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8" name="Google Shape;48;p27"/>
          <p:cNvSpPr txBox="1"/>
          <p:nvPr>
            <p:ph idx="1" type="body"/>
          </p:nvPr>
        </p:nvSpPr>
        <p:spPr>
          <a:xfrm rot="5400000">
            <a:off x="2875054" y="-1216915"/>
            <a:ext cx="3393900" cy="82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9" name="Google Shape;49;p27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/>
          <p:nvPr>
            <p:ph type="title"/>
          </p:nvPr>
        </p:nvSpPr>
        <p:spPr>
          <a:xfrm>
            <a:off x="457646" y="205941"/>
            <a:ext cx="82287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  <a:defRPr b="0" i="0" sz="4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" name="Google Shape;7;p18"/>
          <p:cNvSpPr txBox="1"/>
          <p:nvPr>
            <p:ph idx="1" type="body"/>
          </p:nvPr>
        </p:nvSpPr>
        <p:spPr>
          <a:xfrm>
            <a:off x="457646" y="1200485"/>
            <a:ext cx="8228700" cy="33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>
            <a:lvl1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4191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4191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419100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–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419100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»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41910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419100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41910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41910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" name="Google Shape;8;p18"/>
          <p:cNvSpPr txBox="1"/>
          <p:nvPr>
            <p:ph idx="12" type="sldNum"/>
          </p:nvPr>
        </p:nvSpPr>
        <p:spPr>
          <a:xfrm>
            <a:off x="8417164" y="4803241"/>
            <a:ext cx="269100" cy="2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100"/>
              <a:buFont typeface="Short Stack"/>
              <a:buNone/>
              <a:defRPr b="0" i="0" sz="1100" u="none" cap="none" strike="noStrike">
                <a:solidFill>
                  <a:srgbClr val="888888"/>
                </a:solidFill>
                <a:latin typeface="Short Stack"/>
                <a:ea typeface="Short Stack"/>
                <a:cs typeface="Short Stack"/>
                <a:sym typeface="Short Stack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9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wolfert.nl/dalton/schoolinfo/examens/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wolfert.nl/dalton/wp-content/uploads/sites/5/2020/10/ABSENTIEVERKLARING-1-1.pdf" TargetMode="External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wolfert.nl/dalton/agenda/" TargetMode="External"/><Relationship Id="rId4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Relationship Id="rId4" Type="http://schemas.openxmlformats.org/officeDocument/2006/relationships/hyperlink" Target="http://www.studiekeuze123.nl" TargetMode="External"/><Relationship Id="rId5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"/>
          <p:cNvSpPr txBox="1"/>
          <p:nvPr>
            <p:ph type="title"/>
          </p:nvPr>
        </p:nvSpPr>
        <p:spPr>
          <a:xfrm>
            <a:off x="909972" y="1504360"/>
            <a:ext cx="7358100" cy="281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rPr b="0" i="0" lang="en-US" sz="5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PTA-avond</a:t>
            </a:r>
            <a:br>
              <a:rPr b="0" i="0" lang="en-US" sz="55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3000"/>
              <a:t>3 mavo / 4 </a:t>
            </a:r>
            <a:r>
              <a:rPr b="0" i="0" lang="en-US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havo </a:t>
            </a:r>
            <a:r>
              <a:rPr lang="en-US" sz="3000"/>
              <a:t>/ </a:t>
            </a:r>
            <a:r>
              <a:rPr lang="en-US" sz="3000"/>
              <a:t>5 </a:t>
            </a:r>
            <a:r>
              <a:rPr b="0" i="0" lang="en-US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vwo</a:t>
            </a:r>
            <a:br>
              <a:rPr b="0" i="0" lang="en-US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lang="en-US" sz="3000"/>
            </a:br>
            <a:r>
              <a:rPr lang="en-US" sz="1500" u="sng">
                <a:solidFill>
                  <a:schemeClr val="hlink"/>
                </a:solidFill>
                <a:hlinkClick r:id="rId3"/>
              </a:rPr>
              <a:t>https://www.wolfert.nl/dalton/schoolinfo/examens/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rPr b="1" lang="en-US" sz="1500">
                <a:solidFill>
                  <a:schemeClr val="dk1"/>
                </a:solidFill>
              </a:rPr>
              <a:t>Kennismakingsavond 4VWO: lokaal 1.31</a:t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3100"/>
          </a:p>
        </p:txBody>
      </p:sp>
      <p:sp>
        <p:nvSpPr>
          <p:cNvPr id="59" name="Google Shape;59;p1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60" name="Google Shape;6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58c2d30ee5_0_14"/>
          <p:cNvSpPr txBox="1"/>
          <p:nvPr>
            <p:ph idx="1" type="body"/>
          </p:nvPr>
        </p:nvSpPr>
        <p:spPr>
          <a:xfrm>
            <a:off x="470919" y="787020"/>
            <a:ext cx="8229600" cy="3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rPr lang="en-US" sz="2600">
                <a:solidFill>
                  <a:schemeClr val="dk1"/>
                </a:solidFill>
              </a:rPr>
              <a:t>Handelingsdelen (HD):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Vereiste voor compleet examendossier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Moeten voldoende (v) of goed (g) zijn afgerond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Alle HD op tijd voldoende afgerond→ </a:t>
            </a:r>
            <a:r>
              <a:rPr b="1" lang="en-US" sz="2600">
                <a:solidFill>
                  <a:schemeClr val="dk1"/>
                </a:solidFill>
              </a:rPr>
              <a:t>zo niet dan vervalt het recht op een herkansing SE</a:t>
            </a:r>
            <a:endParaRPr sz="2600"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None/>
            </a:pPr>
            <a:r>
              <a:t/>
            </a:r>
            <a:endParaRPr/>
          </a:p>
        </p:txBody>
      </p:sp>
      <p:sp>
        <p:nvSpPr>
          <p:cNvPr id="125" name="Google Shape;125;g158c2d30ee5_0_14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26" name="Google Shape;126;g158c2d30ee5_0_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/>
          <p:nvPr>
            <p:ph type="title"/>
          </p:nvPr>
        </p:nvSpPr>
        <p:spPr>
          <a:xfrm>
            <a:off x="774702" y="1546479"/>
            <a:ext cx="7358100" cy="269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rPr b="1" lang="en-US" sz="2900"/>
              <a:t>Belangrijk</a:t>
            </a:r>
            <a:endParaRPr b="1" sz="29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2600"/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lang="en-US" sz="2600"/>
              <a:t>Plan je werk zorgvuldig!</a:t>
            </a:r>
            <a:endParaRPr sz="2600"/>
          </a:p>
          <a:p>
            <a:pPr indent="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2600"/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lang="en-US" sz="2600"/>
              <a:t>Besteed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tussenuren</a:t>
            </a:r>
            <a:r>
              <a:rPr lang="en-US" sz="2600"/>
              <a:t>/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daltonuren </a:t>
            </a:r>
            <a:r>
              <a:rPr lang="en-US" sz="2600"/>
              <a:t>nuttig</a:t>
            </a:r>
            <a:endParaRPr sz="2600"/>
          </a:p>
          <a:p>
            <a:pPr indent="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2600"/>
          </a:p>
          <a:p>
            <a:pPr indent="-29210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●"/>
            </a:pPr>
            <a:r>
              <a:rPr lang="en-US" sz="2600"/>
              <a:t>Oefen regelmatig oude examens</a:t>
            </a:r>
            <a:b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2600"/>
          </a:p>
        </p:txBody>
      </p:sp>
      <p:sp>
        <p:nvSpPr>
          <p:cNvPr id="132" name="Google Shape;132;p11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33" name="Google Shape;133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Google Shape;138;p12"/>
          <p:cNvGraphicFramePr/>
          <p:nvPr/>
        </p:nvGraphicFramePr>
        <p:xfrm>
          <a:off x="1230064" y="169859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{ED486E92-182F-425A-B9DE-6BE40CD885F7}</a:tableStyleId>
              </a:tblPr>
              <a:tblGrid>
                <a:gridCol w="2175425"/>
                <a:gridCol w="1845700"/>
                <a:gridCol w="1902650"/>
              </a:tblGrid>
              <a:tr h="265800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havo/vwo</a:t>
                      </a:r>
                      <a:endParaRPr sz="700" u="none" cap="none" strike="noStrike"/>
                    </a:p>
                  </a:txBody>
                  <a:tcPr marT="0" marB="0" marR="0" marL="0" anchor="ctr">
                    <a:solidFill>
                      <a:srgbClr val="B7B7B7"/>
                    </a:solidFill>
                  </a:tcPr>
                </a:tc>
                <a:tc hMerge="1"/>
                <a:tc hMerge="1"/>
              </a:tr>
              <a:tr h="265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CKV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6,49   →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</a:tr>
              <a:tr h="268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MA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6,49   →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</a:tr>
              <a:tr h="268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PWS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7,49   →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</a:tr>
              <a:tr h="268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Combinatiecijfer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00"/>
                        <a:buFont typeface="Helvetica Neue"/>
                        <a:buNone/>
                      </a:pPr>
                      <a:r>
                        <a:t/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Verdana"/>
                        <a:buNone/>
                      </a:pPr>
                      <a:r>
                        <a:rPr lang="en-US" sz="15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/>
                    </a:p>
                  </a:txBody>
                  <a:tcPr marT="0" marB="0" marR="0" marL="0" anchor="ctr"/>
                </a:tc>
              </a:tr>
            </a:tbl>
          </a:graphicData>
        </a:graphic>
      </p:graphicFrame>
      <p:sp>
        <p:nvSpPr>
          <p:cNvPr id="139" name="Google Shape;139;p12"/>
          <p:cNvSpPr/>
          <p:nvPr/>
        </p:nvSpPr>
        <p:spPr>
          <a:xfrm>
            <a:off x="1179748" y="711075"/>
            <a:ext cx="5417100" cy="10035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29450" spcFirstLastPara="1" rIns="29450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en-US" sz="30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Combinatiecijfer: </a:t>
            </a:r>
            <a:endParaRPr b="0" i="0" sz="12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CKV/ MA / PWS</a:t>
            </a:r>
            <a:endParaRPr b="0" i="0" sz="8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0" name="Google Shape;140;p12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41" name="Google Shape;14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58c2d30ee5_0_70"/>
          <p:cNvSpPr txBox="1"/>
          <p:nvPr>
            <p:ph idx="1" type="body"/>
          </p:nvPr>
        </p:nvSpPr>
        <p:spPr>
          <a:xfrm>
            <a:off x="531316" y="827468"/>
            <a:ext cx="8229600" cy="39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-317500" lvl="0" marL="3175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Belangrijke aandachtspunten:</a:t>
            </a:r>
            <a:endParaRPr sz="2900"/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900"/>
          </a:p>
          <a:p>
            <a:pPr indent="-266700" lvl="0" marL="2921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sz="2600">
                <a:solidFill>
                  <a:schemeClr val="dk1"/>
                </a:solidFill>
              </a:rPr>
              <a:t>Ziekte: 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telefonisch door ouders/ verzorgers melden voor aanvang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 u="sng">
                <a:solidFill>
                  <a:schemeClr val="hlink"/>
                </a:solidFill>
                <a:hlinkClick r:id="rId3"/>
              </a:rPr>
              <a:t>absentieverklaring</a:t>
            </a:r>
            <a:r>
              <a:rPr lang="en-US" sz="2600">
                <a:solidFill>
                  <a:schemeClr val="dk1"/>
                </a:solidFill>
              </a:rPr>
              <a:t> inleveren bij TL</a:t>
            </a:r>
            <a:endParaRPr sz="26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Te laat → tijd is kwijt</a:t>
            </a:r>
            <a:endParaRPr sz="26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Veel te laat → niet meer starten</a:t>
            </a:r>
            <a:r>
              <a:rPr lang="en-US" sz="2600"/>
              <a:t>*</a:t>
            </a:r>
            <a:endParaRPr sz="2600"/>
          </a:p>
          <a:p>
            <a:pPr indent="0" lvl="0" marL="2921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</a:rPr>
              <a:t>na 30 min geen toegang en verplicht herkansing inzetten voor SE </a:t>
            </a:r>
            <a:endParaRPr sz="1300">
              <a:solidFill>
                <a:schemeClr val="dk1"/>
              </a:solidFill>
            </a:endParaRPr>
          </a:p>
          <a:p>
            <a:pPr indent="0" lvl="0" marL="2921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1300">
                <a:solidFill>
                  <a:schemeClr val="dk1"/>
                </a:solidFill>
              </a:rPr>
              <a:t>(Examenreglement BOOR)</a:t>
            </a:r>
            <a:endParaRPr sz="2600"/>
          </a:p>
        </p:txBody>
      </p:sp>
      <p:sp>
        <p:nvSpPr>
          <p:cNvPr id="147" name="Google Shape;147;g158c2d30ee5_0_70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48" name="Google Shape;148;g158c2d30ee5_0_7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58c2d30ee5_0_76"/>
          <p:cNvSpPr txBox="1"/>
          <p:nvPr>
            <p:ph idx="1" type="body"/>
          </p:nvPr>
        </p:nvSpPr>
        <p:spPr>
          <a:xfrm>
            <a:off x="531316" y="827468"/>
            <a:ext cx="8229600" cy="39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-317500" lvl="0" marL="3175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Belangrijke aandachtspunten:</a:t>
            </a:r>
            <a:endParaRPr sz="2900"/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8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Onregelmatigheden (horloge / telefoon…)</a:t>
            </a:r>
            <a:endParaRPr sz="26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Hulpmiddelen</a:t>
            </a:r>
            <a:endParaRPr sz="2600"/>
          </a:p>
          <a:p>
            <a:pPr indent="-292100" lvl="0" marL="3175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Geen wiskunde (mavo/havo) → Rekenen</a:t>
            </a:r>
            <a:endParaRPr sz="2600"/>
          </a:p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</a:pPr>
            <a:r>
              <a:t/>
            </a:r>
            <a:endParaRPr sz="2600"/>
          </a:p>
        </p:txBody>
      </p:sp>
      <p:sp>
        <p:nvSpPr>
          <p:cNvPr id="154" name="Google Shape;154;g158c2d30ee5_0_76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55" name="Google Shape;155;g158c2d30ee5_0_7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4"/>
          <p:cNvSpPr txBox="1"/>
          <p:nvPr>
            <p:ph type="ctrTitle"/>
          </p:nvPr>
        </p:nvSpPr>
        <p:spPr>
          <a:xfrm>
            <a:off x="642938" y="803672"/>
            <a:ext cx="7772400" cy="53580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txBody>
          <a:bodyPr anchorCtr="0" anchor="ctr" bIns="58925" lIns="58925" spcFirstLastPara="1" rIns="58925" wrap="square" tIns="589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rPr lang="en-US" sz="2600"/>
              <a:t>Belangrijke avonden</a:t>
            </a:r>
            <a:endParaRPr sz="2600"/>
          </a:p>
        </p:txBody>
      </p:sp>
      <p:sp>
        <p:nvSpPr>
          <p:cNvPr id="162" name="Google Shape;162;p14"/>
          <p:cNvSpPr txBox="1"/>
          <p:nvPr>
            <p:ph idx="1" type="subTitle"/>
          </p:nvPr>
        </p:nvSpPr>
        <p:spPr>
          <a:xfrm>
            <a:off x="313225" y="1565987"/>
            <a:ext cx="8638200" cy="22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15 of 17 okt. 			Coachgesprekken 1 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28 jan. of 5 febr.	Docentenspreekavond  - DOL 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17 of 18 apr.			Coachgesprekken 2</a:t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n-US" sz="2600">
                <a:solidFill>
                  <a:schemeClr val="dk1"/>
                </a:solidFill>
              </a:rPr>
              <a:t>Voor overige data zie de </a:t>
            </a:r>
            <a:r>
              <a:rPr lang="en-US" sz="2600" u="sng">
                <a:solidFill>
                  <a:schemeClr val="hlink"/>
                </a:solidFill>
                <a:hlinkClick r:id="rId3"/>
              </a:rPr>
              <a:t>agenda</a:t>
            </a:r>
            <a:r>
              <a:rPr lang="en-US" sz="2600">
                <a:solidFill>
                  <a:schemeClr val="dk1"/>
                </a:solidFill>
              </a:rPr>
              <a:t> op de website</a:t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  <a:p>
            <a:pPr indent="0" lvl="0" marL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</p:txBody>
      </p:sp>
      <p:sp>
        <p:nvSpPr>
          <p:cNvPr id="163" name="Google Shape;163;p14"/>
          <p:cNvSpPr txBox="1"/>
          <p:nvPr/>
        </p:nvSpPr>
        <p:spPr>
          <a:xfrm>
            <a:off x="0" y="4708922"/>
            <a:ext cx="9144000" cy="4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Font typeface="Arial"/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4"/>
          <p:cNvSpPr/>
          <p:nvPr/>
        </p:nvSpPr>
        <p:spPr>
          <a:xfrm>
            <a:off x="0" y="4766073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58925" spcFirstLastPara="1" rIns="58925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4"/>
          <p:cNvSpPr txBox="1"/>
          <p:nvPr/>
        </p:nvSpPr>
        <p:spPr>
          <a:xfrm>
            <a:off x="6408738" y="4845844"/>
            <a:ext cx="2735400" cy="2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58925" spcFirstLastPara="1" rIns="58925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1987" y="395139"/>
            <a:ext cx="6471302" cy="43074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"/>
          <p:cNvSpPr/>
          <p:nvPr/>
        </p:nvSpPr>
        <p:spPr>
          <a:xfrm>
            <a:off x="347414" y="972389"/>
            <a:ext cx="55689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29450" spcFirstLastPara="1" rIns="29450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Verdana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LOB</a:t>
            </a:r>
            <a:endParaRPr b="1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LoopbaanOriëntatie en Begeleiding – 3M</a:t>
            </a:r>
            <a:endParaRPr b="1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7" name="Google Shape;177;p15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78" name="Google Shape;17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44408" y="282946"/>
            <a:ext cx="2432334" cy="1820773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5"/>
          <p:cNvSpPr txBox="1"/>
          <p:nvPr/>
        </p:nvSpPr>
        <p:spPr>
          <a:xfrm>
            <a:off x="347414" y="2438213"/>
            <a:ext cx="7760700" cy="15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-12065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Oriëntatie op mogelijke</a:t>
            </a:r>
            <a:r>
              <a:rPr b="0" i="0" lang="en-US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vervolg</a:t>
            </a:r>
            <a:r>
              <a:rPr b="0" i="0" lang="en-US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opleiding</a:t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Oriëntatie op passende beroepen</a:t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Talenten/kwaliteiten</a:t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Presentatie mentorles</a:t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0650" lvl="0" marL="127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</a:pPr>
            <a:r>
              <a:rPr b="0" i="0" lang="en-US" sz="1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Vakkenpakketkeuze voor 4M (infoavond)</a:t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25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0" name="Google Shape;180;p15"/>
          <p:cNvSpPr txBox="1"/>
          <p:nvPr/>
        </p:nvSpPr>
        <p:spPr>
          <a:xfrm>
            <a:off x="242842" y="2962973"/>
            <a:ext cx="7349400" cy="9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81" name="Google Shape;181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"/>
          <p:cNvSpPr/>
          <p:nvPr/>
        </p:nvSpPr>
        <p:spPr>
          <a:xfrm>
            <a:off x="347414" y="972389"/>
            <a:ext cx="55689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29450" spcFirstLastPara="1" rIns="29450" wrap="square" tIns="29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Verdana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LOB</a:t>
            </a:r>
            <a:endParaRPr b="1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LoopbaanOriëntatie en Begeleiding – 4H/5V</a:t>
            </a:r>
            <a:endParaRPr b="1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7" name="Google Shape;187;p16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88" name="Google Shape;18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44408" y="282946"/>
            <a:ext cx="2432334" cy="1820773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6"/>
          <p:cNvSpPr txBox="1"/>
          <p:nvPr/>
        </p:nvSpPr>
        <p:spPr>
          <a:xfrm>
            <a:off x="347414" y="2438213"/>
            <a:ext cx="6714000" cy="15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-26035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Verdana"/>
              <a:buChar char="●"/>
            </a:pPr>
            <a:r>
              <a:rPr b="0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LOB-dossier</a:t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035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Verdana"/>
              <a:buChar char="●"/>
            </a:pPr>
            <a:r>
              <a:rPr b="0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5V: studiekeuzeworkshops van de EUR</a:t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60350" lvl="0" marL="292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Verdana"/>
              <a:buChar char="●"/>
            </a:pPr>
            <a:r>
              <a:rPr b="0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Open dagen/Proefstuderen</a:t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0" name="Google Shape;190;p16"/>
          <p:cNvSpPr txBox="1"/>
          <p:nvPr/>
        </p:nvSpPr>
        <p:spPr>
          <a:xfrm>
            <a:off x="347414" y="4044555"/>
            <a:ext cx="7349400" cy="6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58925" lIns="58925" spcFirstLastPara="1" rIns="58925" wrap="square" tIns="58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b="1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handige site: </a:t>
            </a:r>
            <a:r>
              <a:rPr b="1" i="0" lang="en-US" sz="1900" u="sng" cap="none" strike="noStrike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www.studiekeuze123.nl</a:t>
            </a:r>
            <a:r>
              <a:rPr b="1" i="0" lang="en-US" sz="1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!</a:t>
            </a:r>
            <a:endParaRPr b="1" i="0" sz="1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91" name="Google Shape;191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"/>
          <p:cNvSpPr txBox="1"/>
          <p:nvPr>
            <p:ph idx="1" type="body"/>
          </p:nvPr>
        </p:nvSpPr>
        <p:spPr>
          <a:xfrm>
            <a:off x="471040" y="1698594"/>
            <a:ext cx="8229600" cy="20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2650" lIns="42650" spcFirstLastPara="1" rIns="42650" wrap="square" tIns="42650">
            <a:noAutofit/>
          </a:bodyPr>
          <a:lstStyle/>
          <a:p>
            <a:pPr indent="-330200" lvl="0" marL="330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Kortom: </a:t>
            </a:r>
            <a:endParaRPr sz="2100"/>
          </a:p>
          <a:p>
            <a:pPr indent="-330200" lvl="0" marL="33020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 sz="2100"/>
              <a:t>het PTA is je naslagwerk, bewaar het goed!</a:t>
            </a:r>
            <a:endParaRPr sz="2100"/>
          </a:p>
          <a:p>
            <a:pPr indent="-330200" lvl="0" marL="33020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100"/>
          </a:p>
          <a:p>
            <a:pPr indent="-330200" lvl="0" marL="33020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 sz="2100"/>
              <a:t>Let op: volgend jaar weer een PTA-avond, het is belangrijk dat je komt!</a:t>
            </a:r>
            <a:endParaRPr sz="2100"/>
          </a:p>
        </p:txBody>
      </p:sp>
      <p:sp>
        <p:nvSpPr>
          <p:cNvPr id="197" name="Google Shape;197;p10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30000" lIns="30000" spcFirstLastPara="1" rIns="30000" wrap="square" tIns="30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Short Stack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8" name="Google Shape;19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/>
          <p:nvPr>
            <p:ph type="title"/>
          </p:nvPr>
        </p:nvSpPr>
        <p:spPr>
          <a:xfrm>
            <a:off x="386667" y="1006080"/>
            <a:ext cx="8853600" cy="326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Even </a:t>
            </a:r>
            <a:r>
              <a:rPr b="1" lang="en-US" sz="2900"/>
              <a:t>v</a:t>
            </a: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oorstellen…</a:t>
            </a:r>
            <a:endParaRPr b="1" sz="29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b="1" sz="2600"/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300">
                <a:solidFill>
                  <a:schemeClr val="dk1"/>
                </a:solidFill>
              </a:rPr>
              <a:t>Dhr. Porras Prado			Teamleider 4h, 4v en 5v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300">
                <a:solidFill>
                  <a:schemeClr val="dk1"/>
                </a:solidFill>
              </a:rPr>
              <a:t>Mevr. Nichelmann			Teamleider 3m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br>
              <a:rPr lang="en-US" sz="2300">
                <a:solidFill>
                  <a:schemeClr val="dk1"/>
                </a:solidFill>
              </a:rPr>
            </a:br>
            <a:r>
              <a:rPr lang="en-US" sz="2300">
                <a:solidFill>
                  <a:schemeClr val="dk1"/>
                </a:solidFill>
              </a:rPr>
              <a:t>Mevr. Burger-Kock			Examensecretaris </a:t>
            </a:r>
            <a:endParaRPr sz="2300">
              <a:solidFill>
                <a:schemeClr val="dk1"/>
              </a:solidFill>
            </a:endParaRPr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300">
                <a:solidFill>
                  <a:schemeClr val="dk1"/>
                </a:solidFill>
              </a:rPr>
              <a:t>Mevr. Vingerling			Decaan h/v</a:t>
            </a:r>
            <a:endParaRPr sz="2300">
              <a:solidFill>
                <a:schemeClr val="dk1"/>
              </a:solidFill>
            </a:endParaRPr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lang="en-US" sz="2300">
                <a:solidFill>
                  <a:schemeClr val="dk1"/>
                </a:solidFill>
              </a:rPr>
              <a:t>Mevr. Testa					Decaan m/h</a:t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66" name="Google Shape;66;p2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7"/>
          <p:cNvSpPr/>
          <p:nvPr/>
        </p:nvSpPr>
        <p:spPr>
          <a:xfrm>
            <a:off x="1837945" y="1394587"/>
            <a:ext cx="5568900" cy="25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Verdana"/>
              <a:buNone/>
            </a:pPr>
            <a:r>
              <a:rPr b="0" i="0" lang="en-US" sz="47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Vragen?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t/>
            </a:r>
            <a:endParaRPr b="0" i="0" sz="39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4" name="Google Shape;204;p17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205" name="Google Shape;20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0570a30de7_0_0"/>
          <p:cNvSpPr txBox="1"/>
          <p:nvPr>
            <p:ph type="title"/>
          </p:nvPr>
        </p:nvSpPr>
        <p:spPr>
          <a:xfrm>
            <a:off x="386667" y="1006080"/>
            <a:ext cx="8853600" cy="326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b="1" lang="en-US" sz="2200">
                <a:solidFill>
                  <a:schemeClr val="dk1"/>
                </a:solidFill>
              </a:rPr>
              <a:t>Coaches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b="1"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De Rijber							3Ma	lokaal 125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Mevr. Van der Goot						3Ma	lokaal 130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Van Beek + Mevr. Boeijenga			3Mb	lokaal 209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Van Doren (+ Dhr. Bhoelai)			4Ha		lokaal 222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Mevr. De Wit							4Hb		lokaal 227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Mevr. Flier								4Hc		lokaal 005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Huisman							4Hb/c	lokaal 132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Kassimi								5V		lokaal 127</a:t>
            </a:r>
            <a:endParaRPr b="1" sz="2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2600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	</a:t>
            </a:r>
            <a:endParaRPr sz="2600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211" name="Google Shape;211;g30570a30de7_0_0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212" name="Google Shape;212;g30570a30de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fce2ba0c1a_2_0"/>
          <p:cNvSpPr txBox="1"/>
          <p:nvPr>
            <p:ph type="title"/>
          </p:nvPr>
        </p:nvSpPr>
        <p:spPr>
          <a:xfrm>
            <a:off x="386667" y="1006080"/>
            <a:ext cx="8853600" cy="326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rPr b="1" lang="en-US" sz="2200">
                <a:solidFill>
                  <a:schemeClr val="dk1"/>
                </a:solidFill>
              </a:rPr>
              <a:t>Coaches</a:t>
            </a:r>
            <a:endParaRPr b="1"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b="1"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De Rijber							3Ma	lokaal 125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Mevr. Van der Goot						3Ma	lokaal 130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Van Beek + Mevr. Boeijenga			3Mb	lokaal 209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Van Doren (+ Dhr. Bhoelai)			4Ha		lokaal 222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Mevr. De Wit							4Hb		lokaal 227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Mevr. Flier								4Hc		lokaal 005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Huisman							4Hb/c	lokaal 132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Dhr. Kassimi								5V		lokaal 127</a:t>
            </a:r>
            <a:endParaRPr b="1" sz="2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Verdana"/>
              <a:buNone/>
            </a:pPr>
            <a:r>
              <a:rPr lang="en-US" sz="2600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	</a:t>
            </a:r>
            <a:endParaRPr sz="2600">
              <a:solidFill>
                <a:schemeClr val="dk1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Verdana"/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</p:txBody>
      </p:sp>
      <p:sp>
        <p:nvSpPr>
          <p:cNvPr id="73" name="Google Shape;73;g2fce2ba0c1a_2_0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74" name="Google Shape;74;g2fce2ba0c1a_2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>
            <p:ph type="title"/>
          </p:nvPr>
        </p:nvSpPr>
        <p:spPr>
          <a:xfrm>
            <a:off x="926595" y="824993"/>
            <a:ext cx="7358100" cy="372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Programma:</a:t>
            </a:r>
            <a:endParaRPr b="1" sz="29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sz="19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1900"/>
          </a:p>
          <a:p>
            <a:pPr indent="-266700" lvl="0" marL="292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Char char="•"/>
            </a:pPr>
            <a:r>
              <a:rPr lang="en-US" sz="2600">
                <a:solidFill>
                  <a:schemeClr val="dk1"/>
                </a:solidFill>
              </a:rPr>
              <a:t>Informatie over het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Char char="–"/>
            </a:pPr>
            <a:r>
              <a:rPr lang="en-US" sz="2600">
                <a:solidFill>
                  <a:schemeClr val="dk1"/>
                </a:solidFill>
              </a:rPr>
              <a:t>Voorexamenjaar</a:t>
            </a:r>
            <a:endParaRPr sz="1900"/>
          </a:p>
          <a:p>
            <a:pPr indent="-304800" lvl="1" marL="584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lang="en-US" sz="2600"/>
              <a:t>PTO/PTA</a:t>
            </a:r>
            <a:endParaRPr sz="2600"/>
          </a:p>
          <a:p>
            <a:pPr indent="-304800" lvl="1" marL="584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</a:pPr>
            <a:r>
              <a:rPr lang="en-US" sz="2600"/>
              <a:t>LOB</a:t>
            </a:r>
            <a:endParaRPr sz="2600"/>
          </a:p>
          <a:p>
            <a:pPr indent="0" lvl="0" marL="584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00"/>
              <a:buNone/>
            </a:pPr>
            <a:r>
              <a:t/>
            </a:r>
            <a:endParaRPr sz="2600"/>
          </a:p>
          <a:p>
            <a:pPr indent="-266700" lvl="0" marL="292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Char char="•"/>
            </a:pPr>
            <a:r>
              <a:rPr lang="en-US" sz="2600">
                <a:solidFill>
                  <a:schemeClr val="dk1"/>
                </a:solidFill>
              </a:rPr>
              <a:t>In gesprek met de coach</a:t>
            </a:r>
            <a:endParaRPr sz="2600">
              <a:solidFill>
                <a:schemeClr val="dk1"/>
              </a:solidFill>
            </a:endParaRPr>
          </a:p>
        </p:txBody>
      </p:sp>
      <p:sp>
        <p:nvSpPr>
          <p:cNvPr id="80" name="Google Shape;80;p4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1" name="Google Shape;81;p4"/>
          <p:cNvSpPr/>
          <p:nvPr/>
        </p:nvSpPr>
        <p:spPr>
          <a:xfrm>
            <a:off x="6242811" y="4845844"/>
            <a:ext cx="2901300" cy="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F271C"/>
              </a:buClr>
              <a:buSzPts val="18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"/>
          <p:cNvSpPr/>
          <p:nvPr/>
        </p:nvSpPr>
        <p:spPr>
          <a:xfrm>
            <a:off x="8470925" y="4774313"/>
            <a:ext cx="673200" cy="36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8" name="Google Shape;88;p5"/>
          <p:cNvSpPr/>
          <p:nvPr/>
        </p:nvSpPr>
        <p:spPr>
          <a:xfrm>
            <a:off x="8521154" y="3938830"/>
            <a:ext cx="622800" cy="493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89" name="Google Shape;89;p5"/>
          <p:cNvSpPr txBox="1"/>
          <p:nvPr>
            <p:ph idx="1" type="body"/>
          </p:nvPr>
        </p:nvSpPr>
        <p:spPr>
          <a:xfrm>
            <a:off x="329281" y="1190435"/>
            <a:ext cx="8229600" cy="302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n-US" sz="2900"/>
              <a:t>Voor- en eindexamenjaar</a:t>
            </a:r>
            <a:endParaRPr sz="2900"/>
          </a:p>
          <a:p>
            <a:pPr indent="0" lvl="0" marL="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1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292100" lvl="0" marL="2921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het examen bestaat uit SE &amp; CE</a:t>
            </a:r>
            <a:endParaRPr/>
          </a:p>
          <a:p>
            <a:pPr indent="-304800" lvl="1" marL="584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–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 = School</a:t>
            </a:r>
            <a:r>
              <a:rPr lang="en-US" sz="2600"/>
              <a:t>e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xamen</a:t>
            </a:r>
            <a:endParaRPr/>
          </a:p>
          <a:p>
            <a:pPr indent="-304800" lvl="1" marL="584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–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CE = Centraal Eindexamen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584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600"/>
          </a:p>
          <a:p>
            <a:pPr indent="-292100" lvl="0" marL="292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SE 50% + CE 50% = eindcijfer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292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600"/>
          </a:p>
          <a:p>
            <a:pPr indent="-292100" lvl="0" marL="292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lang="en-US" sz="2600"/>
              <a:t>PTA-cijfers dit jaar tellen mee voor het SE</a:t>
            </a:r>
            <a:endParaRPr sz="2600"/>
          </a:p>
        </p:txBody>
      </p:sp>
      <p:sp>
        <p:nvSpPr>
          <p:cNvPr id="90" name="Google Shape;90;p5"/>
          <p:cNvSpPr/>
          <p:nvPr/>
        </p:nvSpPr>
        <p:spPr>
          <a:xfrm>
            <a:off x="-1" y="4766071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"/>
          <p:cNvSpPr/>
          <p:nvPr/>
        </p:nvSpPr>
        <p:spPr>
          <a:xfrm>
            <a:off x="-1" y="4783429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97" name="Google Shape;97;p6"/>
          <p:cNvSpPr txBox="1"/>
          <p:nvPr>
            <p:ph type="title"/>
          </p:nvPr>
        </p:nvSpPr>
        <p:spPr>
          <a:xfrm>
            <a:off x="558027" y="1131218"/>
            <a:ext cx="7935600" cy="365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Opbouw </a:t>
            </a:r>
            <a:r>
              <a:rPr b="1" lang="en-US" sz="2900"/>
              <a:t>voor</a:t>
            </a:r>
            <a:r>
              <a:rPr b="1" i="0" lang="en-US" sz="29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examenjaar</a:t>
            </a:r>
            <a:br>
              <a:rPr b="1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b="1" lang="en-US" sz="2600"/>
            </a:br>
            <a:r>
              <a:rPr lang="en-US" sz="2600"/>
              <a:t>3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periodes</a:t>
            </a:r>
            <a:b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600"/>
              <a:t>3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toetsweken</a:t>
            </a:r>
            <a:b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600"/>
              <a:t>2 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herkansingen 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292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</a:t>
            </a:r>
            <a:r>
              <a:rPr lang="en-US" sz="2600"/>
              <a:t>één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600"/>
              <a:t>uit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periode 1, </a:t>
            </a:r>
            <a:r>
              <a:rPr lang="en-US" sz="2600"/>
              <a:t>één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600"/>
              <a:t>uit</a:t>
            </a:r>
            <a: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periode 2)</a:t>
            </a:r>
            <a:endParaRPr b="0" i="0" sz="2600" u="none" cap="none" strike="noStrike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t/>
            </a:r>
            <a:endParaRPr sz="26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Verdana"/>
              <a:buNone/>
            </a:pPr>
            <a:r>
              <a:rPr lang="en-US" sz="2600">
                <a:solidFill>
                  <a:schemeClr val="dk1"/>
                </a:solidFill>
              </a:rPr>
              <a:t>Afsluiten Maatschappijleer (mavo/havo), LOB en CKV</a:t>
            </a:r>
            <a:b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b="0" i="0" lang="en-US" sz="26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2600"/>
          </a:p>
        </p:txBody>
      </p:sp>
      <p:pic>
        <p:nvPicPr>
          <p:cNvPr id="98" name="Google Shape;9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/>
          <p:nvPr>
            <p:ph idx="1" type="body"/>
          </p:nvPr>
        </p:nvSpPr>
        <p:spPr>
          <a:xfrm>
            <a:off x="221009" y="714247"/>
            <a:ext cx="8229600" cy="38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lang="en-US" sz="2900"/>
              <a:t>Informatie in het PTA</a:t>
            </a:r>
            <a:endParaRPr b="1" sz="2900"/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1" sz="2900"/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2600"/>
              <a:t>Het is een wettelijk document, met daarin:</a:t>
            </a:r>
            <a:endParaRPr sz="2600"/>
          </a:p>
          <a:p>
            <a:pPr indent="-292100" lvl="0" marL="2921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lang="en-US" sz="2600"/>
              <a:t>Regels en afspraken omtrent examens</a:t>
            </a:r>
            <a:endParaRPr sz="2600"/>
          </a:p>
          <a:p>
            <a:pPr indent="-292100" lvl="0" marL="292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lang="en-US" sz="2600"/>
              <a:t>Overzicht PTA-cijfers</a:t>
            </a:r>
            <a:endParaRPr sz="2600"/>
          </a:p>
          <a:p>
            <a:pPr indent="-292100" lvl="0" marL="292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lang="en-US" sz="2600"/>
              <a:t>De weging van PTA-cijfers</a:t>
            </a:r>
            <a:endParaRPr sz="2600"/>
          </a:p>
          <a:p>
            <a:pPr indent="-292100" lvl="0" marL="292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lang="en-US" sz="2600"/>
              <a:t>De deadlines van opdrachten</a:t>
            </a:r>
            <a:endParaRPr sz="26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600"/>
              <a:t>   (handelingsdelen en po's)</a:t>
            </a:r>
            <a:endParaRPr sz="2600"/>
          </a:p>
          <a:p>
            <a:pPr indent="-292100" lvl="0" marL="292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Verdana"/>
              <a:buChar char="•"/>
            </a:pPr>
            <a:r>
              <a:rPr lang="en-US" sz="2600">
                <a:solidFill>
                  <a:schemeClr val="dk1"/>
                </a:solidFill>
              </a:rPr>
              <a:t>Regels m.b.t. herkansen</a:t>
            </a:r>
            <a:endParaRPr sz="2600"/>
          </a:p>
          <a:p>
            <a:pPr indent="-292100" lvl="0" marL="2921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Verdana"/>
              <a:buChar char="•"/>
            </a:pPr>
            <a:r>
              <a:rPr lang="en-US" sz="2600"/>
              <a:t>Let op: PTO-deel heeft andere status!</a:t>
            </a:r>
            <a:endParaRPr sz="2600"/>
          </a:p>
          <a:p>
            <a:pPr indent="0" lvl="0" marL="29210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600"/>
          </a:p>
          <a:p>
            <a:pPr indent="0" lvl="0" marL="0" marR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2600"/>
          </a:p>
        </p:txBody>
      </p:sp>
      <p:sp>
        <p:nvSpPr>
          <p:cNvPr id="104" name="Google Shape;104;p7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05" name="Google Shape;10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58c2d30ee5_0_0"/>
          <p:cNvSpPr txBox="1"/>
          <p:nvPr>
            <p:ph idx="1" type="body"/>
          </p:nvPr>
        </p:nvSpPr>
        <p:spPr>
          <a:xfrm>
            <a:off x="470919" y="787020"/>
            <a:ext cx="8229600" cy="3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 sz="2600">
                <a:solidFill>
                  <a:schemeClr val="dk1"/>
                </a:solidFill>
              </a:rPr>
              <a:t>Schriftelijke/ mondelinge schoolexamens: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Tellen rechtstreeks mee voor het SE-cijfer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Weging in PTA zichtbaar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Herkansbaarheid staat per toets aangegeven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Benodigdheden staan per toets aangegeven</a:t>
            </a:r>
            <a:endParaRPr sz="2600">
              <a:solidFill>
                <a:schemeClr val="dk1"/>
              </a:solidFill>
            </a:endParaRPr>
          </a:p>
          <a:p>
            <a:pPr indent="622300" lvl="0" marL="2159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None/>
            </a:pPr>
            <a:r>
              <a:t/>
            </a:r>
            <a:endParaRPr/>
          </a:p>
        </p:txBody>
      </p:sp>
      <p:sp>
        <p:nvSpPr>
          <p:cNvPr id="111" name="Google Shape;111;g158c2d30ee5_0_0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12" name="Google Shape;112;g158c2d30ee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58c2d30ee5_0_7"/>
          <p:cNvSpPr txBox="1"/>
          <p:nvPr>
            <p:ph idx="1" type="body"/>
          </p:nvPr>
        </p:nvSpPr>
        <p:spPr>
          <a:xfrm>
            <a:off x="470919" y="787020"/>
            <a:ext cx="8229600" cy="37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875" lIns="41875" spcFirstLastPara="1" rIns="41875" wrap="square" tIns="4187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3000"/>
              <a:buNone/>
            </a:pPr>
            <a:r>
              <a:rPr lang="en-US" sz="2600">
                <a:solidFill>
                  <a:schemeClr val="dk1"/>
                </a:solidFill>
              </a:rPr>
              <a:t>Praktische opdrachten (PO):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Tellen mee met PTA-cijfer tenzij anders aangegeven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Weging in PTA zichtbaar</a:t>
            </a:r>
            <a:endParaRPr sz="2600">
              <a:solidFill>
                <a:schemeClr val="dk1"/>
              </a:solidFill>
            </a:endParaRPr>
          </a:p>
          <a:p>
            <a:pPr indent="-304800" lvl="1" marL="584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–"/>
            </a:pPr>
            <a:r>
              <a:rPr lang="en-US" sz="2600">
                <a:solidFill>
                  <a:schemeClr val="dk1"/>
                </a:solidFill>
              </a:rPr>
              <a:t>Niet herkansbaar</a:t>
            </a:r>
            <a:endParaRPr sz="2600">
              <a:solidFill>
                <a:schemeClr val="dk1"/>
              </a:solidFill>
            </a:endParaRPr>
          </a:p>
          <a:p>
            <a:pPr indent="152400" lvl="0" marL="2667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500"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None/>
            </a:pPr>
            <a:r>
              <a:t/>
            </a:r>
            <a:endParaRPr/>
          </a:p>
        </p:txBody>
      </p:sp>
      <p:sp>
        <p:nvSpPr>
          <p:cNvPr id="118" name="Google Shape;118;g158c2d30ee5_0_7"/>
          <p:cNvSpPr/>
          <p:nvPr/>
        </p:nvSpPr>
        <p:spPr>
          <a:xfrm>
            <a:off x="-1" y="4766072"/>
            <a:ext cx="9144000" cy="377400"/>
          </a:xfrm>
          <a:prstGeom prst="rect">
            <a:avLst/>
          </a:prstGeom>
          <a:solidFill>
            <a:srgbClr val="8EC000"/>
          </a:solidFill>
          <a:ln>
            <a:noFill/>
          </a:ln>
        </p:spPr>
        <p:txBody>
          <a:bodyPr anchorCtr="0" anchor="ctr" bIns="29450" lIns="29450" spcFirstLastPara="1" rIns="29450" wrap="square" tIns="29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Short Stack"/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pic>
        <p:nvPicPr>
          <p:cNvPr id="119" name="Google Shape;119;g158c2d30ee5_0_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841" y="157777"/>
            <a:ext cx="2869207" cy="5418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-thema">
  <a:themeElements>
    <a:clrScheme name="1_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