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</p:sldIdLst>
  <p:sldSz cy="5143500" cx="9144000"/>
  <p:notesSz cx="6858000" cy="9144000"/>
  <p:embeddedFontLst>
    <p:embeddedFont>
      <p:font typeface="Short Stack"/>
      <p:regular r:id="rId44"/>
    </p:embeddedFont>
    <p:embeddedFont>
      <p:font typeface="Helvetica Neue"/>
      <p:regular r:id="rId45"/>
      <p:bold r:id="rId46"/>
      <p:italic r:id="rId47"/>
      <p:boldItalic r:id="rId4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914">
          <p15:clr>
            <a:srgbClr val="000000"/>
          </p15:clr>
        </p15:guide>
        <p15:guide id="2" pos="297">
          <p15:clr>
            <a:srgbClr val="000000"/>
          </p15:clr>
        </p15:guide>
      </p15:sldGuideLst>
    </p:ext>
    <p:ext uri="GoogleSlidesCustomDataVersion2">
      <go:slidesCustomData xmlns:go="http://customooxmlschemas.google.com/" r:id="rId49" roundtripDataSignature="AMtx7mhNN+n7jqAMpE5gghwzCJlVvbzvv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138F3F1-C0EF-43DA-8EEB-7ECD54930376}">
  <a:tblStyle styleId="{C138F3F1-C0EF-43DA-8EEB-7ECD54930376}" styleName="Table_0">
    <a:wholeTbl>
      <a:tcTxStyle b="off" i="off">
        <a:font>
          <a:latin typeface="Arial"/>
          <a:ea typeface="Arial"/>
          <a:cs typeface="Arial"/>
        </a:font>
        <a:srgbClr val="000000"/>
      </a:tcTx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  <a:tblStyle styleId="{1D042F9D-5D57-4803-B026-E855460B6FC7}" styleName="Table_1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</a:band1H>
    <a:band2H>
      <a:tcTxStyle b="off" i="off"/>
      <a:tcStyle>
        <a:fill>
          <a:solidFill>
            <a:srgbClr val="FFFFFF"/>
          </a:solidFill>
        </a:fill>
      </a:tcStyle>
    </a:band2H>
    <a:band1V>
      <a:tcTxStyle b="off" i="off"/>
    </a:band1V>
    <a:band2V>
      <a:tcTxStyle b="off" i="off"/>
    </a:band2V>
    <a:lastCol>
      <a:tcTxStyle b="off" i="off"/>
    </a:lastCol>
    <a:firstCo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firstCol>
    <a:lastRow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lastRow>
    <a:seCell>
      <a:tcTxStyle b="off" i="off"/>
    </a:seCell>
    <a:swCell>
      <a:tcTxStyle b="off" i="off"/>
    </a:swCell>
    <a:firstRow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914" orient="horz"/>
        <p:guide pos="297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42" Type="http://schemas.openxmlformats.org/officeDocument/2006/relationships/slide" Target="slides/slide36.xml"/><Relationship Id="rId41" Type="http://schemas.openxmlformats.org/officeDocument/2006/relationships/slide" Target="slides/slide35.xml"/><Relationship Id="rId44" Type="http://schemas.openxmlformats.org/officeDocument/2006/relationships/font" Target="fonts/ShortStack-regular.fntdata"/><Relationship Id="rId43" Type="http://schemas.openxmlformats.org/officeDocument/2006/relationships/slide" Target="slides/slide37.xml"/><Relationship Id="rId46" Type="http://schemas.openxmlformats.org/officeDocument/2006/relationships/font" Target="fonts/HelveticaNeue-bold.fntdata"/><Relationship Id="rId45" Type="http://schemas.openxmlformats.org/officeDocument/2006/relationships/font" Target="fonts/HelveticaNeue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48" Type="http://schemas.openxmlformats.org/officeDocument/2006/relationships/font" Target="fonts/HelveticaNeue-boldItalic.fntdata"/><Relationship Id="rId47" Type="http://schemas.openxmlformats.org/officeDocument/2006/relationships/font" Target="fonts/HelveticaNeue-italic.fntdata"/><Relationship Id="rId49" Type="http://customschemas.google.com/relationships/presentationmetadata" Target="meta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33" Type="http://schemas.openxmlformats.org/officeDocument/2006/relationships/slide" Target="slides/slide27.xml"/><Relationship Id="rId32" Type="http://schemas.openxmlformats.org/officeDocument/2006/relationships/slide" Target="slides/slide26.xml"/><Relationship Id="rId35" Type="http://schemas.openxmlformats.org/officeDocument/2006/relationships/slide" Target="slides/slide29.xml"/><Relationship Id="rId34" Type="http://schemas.openxmlformats.org/officeDocument/2006/relationships/slide" Target="slides/slide28.xml"/><Relationship Id="rId37" Type="http://schemas.openxmlformats.org/officeDocument/2006/relationships/slide" Target="slides/slide31.xml"/><Relationship Id="rId36" Type="http://schemas.openxmlformats.org/officeDocument/2006/relationships/slide" Target="slides/slide30.xml"/><Relationship Id="rId39" Type="http://schemas.openxmlformats.org/officeDocument/2006/relationships/slide" Target="slides/slide33.xml"/><Relationship Id="rId38" Type="http://schemas.openxmlformats.org/officeDocument/2006/relationships/slide" Target="slides/slide32.xml"/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29" Type="http://schemas.openxmlformats.org/officeDocument/2006/relationships/slide" Target="slides/slide23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6" name="Google Shape;56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58c4c19a0d_1_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1" name="Google Shape;121;g158c4c19a0d_1_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8" name="Google Shape;128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3" name="Google Shape;133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0" name="Google Shape;140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1" name="Google Shape;151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wensen richting havo dan ZO SNEL MOGELIJK contact decaan</a:t>
            </a:r>
            <a:endParaRPr/>
          </a:p>
        </p:txBody>
      </p:sp>
      <p:sp>
        <p:nvSpPr>
          <p:cNvPr id="159" name="Google Shape;159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8" name="Google Shape;168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LOB-dossier moet bewaard blijven want is herbruikbaar in LOB-cv HBO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website 123 is heel belangrijk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selectieprocedure: ergens in oktober wordt bekend gemaakt welke studies hiermee werken</a:t>
            </a:r>
            <a:endParaRPr/>
          </a:p>
        </p:txBody>
      </p:sp>
      <p:sp>
        <p:nvSpPr>
          <p:cNvPr id="175" name="Google Shape;175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58c4c19a0d_1_1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LOB-dossier moet bewaard blijven want is herbruikbaar in LOB-cv HBO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website 123 is heel belangrijk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selectieprocedure: ergens in oktober wordt bekend gemaakt welke studies hiermee werken</a:t>
            </a:r>
            <a:endParaRPr/>
          </a:p>
        </p:txBody>
      </p:sp>
      <p:sp>
        <p:nvSpPr>
          <p:cNvPr id="185" name="Google Shape;185;g158c4c19a0d_1_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6" name="Google Shape;196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3" name="Google Shape;63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 te laat: checken hoe veel te laat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4" name="Google Shape;204;p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158c4c19a0d_1_2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 te laat: checken hoe veel te laat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dyslecten kunnen 2e MVT vervangen voor ander vak</a:t>
            </a:r>
            <a:endParaRPr/>
          </a:p>
        </p:txBody>
      </p:sp>
      <p:sp>
        <p:nvSpPr>
          <p:cNvPr id="211" name="Google Shape;211;g158c4c19a0d_1_2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8" name="Google Shape;218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7" name="Google Shape;227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158c4c19a0d_1_4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5" name="Google Shape;235;g158c4c19a0d_1_4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158c4c19a0d_1_3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3" name="Google Shape;243;g158c4c19a0d_1_3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158c4c19a0d_1_5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1" name="Google Shape;251;g158c4c19a0d_1_5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9" name="Google Shape;259;p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Eindlijst na herkansen!</a:t>
            </a:r>
            <a:endParaRPr/>
          </a:p>
        </p:txBody>
      </p:sp>
      <p:sp>
        <p:nvSpPr>
          <p:cNvPr id="267" name="Google Shape;267;p2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74" name="Google Shape;274;p2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Vanuit leerlingen en ouders kwam terug dat er meer behoefte is aan persoonlijke aandacht voor het kind, daarom is elke docent coach van maximaal 15 leerlingen.</a:t>
            </a:r>
            <a:endParaRPr/>
          </a:p>
        </p:txBody>
      </p:sp>
      <p:sp>
        <p:nvSpPr>
          <p:cNvPr id="70" name="Google Shape;70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2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82" name="Google Shape;282;p2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Let op: een H/V leerling met deze lijst zou gezakt zijn!</a:t>
            </a:r>
            <a:endParaRPr/>
          </a:p>
        </p:txBody>
      </p:sp>
      <p:sp>
        <p:nvSpPr>
          <p:cNvPr id="290" name="Google Shape;290;p2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2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99" name="Google Shape;299;p2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2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07" name="Google Shape;307;p2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29:notes"/>
          <p:cNvSpPr txBox="1"/>
          <p:nvPr>
            <p:ph idx="12" type="sldNum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p2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7" name="Google Shape;317;p2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27cc06bdc88_0_0:notes"/>
          <p:cNvSpPr txBox="1"/>
          <p:nvPr>
            <p:ph idx="12" type="sldNum"/>
          </p:nvPr>
        </p:nvSpPr>
        <p:spPr>
          <a:xfrm>
            <a:off x="3970338" y="8829675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g27cc06bdc88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28" name="Google Shape;328;g27cc06bdc88_0_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3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38" name="Google Shape;338;p3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305655f2804_0_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Vanuit leerlingen en ouders kwam terug dat er meer behoefte is aan persoonlijke aandacht voor het kind, daarom is elke docent coach van maximaal 15 leerlingen.</a:t>
            </a:r>
            <a:endParaRPr/>
          </a:p>
        </p:txBody>
      </p:sp>
      <p:sp>
        <p:nvSpPr>
          <p:cNvPr id="346" name="Google Shape;346;g305655f2804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7" name="Google Shape;77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4" name="Google Shape;84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herkansingen zijn niet op te sparen / in meivakantie 2x 1 dag examentraining</a:t>
            </a:r>
            <a:endParaRPr/>
          </a:p>
        </p:txBody>
      </p:sp>
      <p:sp>
        <p:nvSpPr>
          <p:cNvPr id="93" name="Google Shape;93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82600" lvl="1" marL="914400" rtl="0" algn="l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Verdana"/>
              <a:buChar char="–"/>
            </a:pPr>
            <a:r>
              <a:rPr lang="en-US" sz="4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Plannen en organiseren</a:t>
            </a:r>
            <a:endParaRPr sz="4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82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Verdana"/>
              <a:buChar char="–"/>
            </a:pPr>
            <a:r>
              <a:rPr lang="en-US" sz="4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Bespaar tijd</a:t>
            </a:r>
            <a:endParaRPr sz="4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82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Verdana"/>
              <a:buChar char="–"/>
            </a:pPr>
            <a:r>
              <a:rPr lang="en-US" sz="4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PTA voorkomt strijd</a:t>
            </a:r>
            <a:endParaRPr sz="4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82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Verdana"/>
              <a:buChar char="–"/>
            </a:pPr>
            <a:r>
              <a:rPr lang="en-US" sz="4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bij wijziging meldplicht inspectie</a:t>
            </a:r>
            <a:endParaRPr sz="4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0" name="Google Shape;100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7" name="Google Shape;107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58c4c19a0d_1_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4" name="Google Shape;114;g158c4c19a0d_1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object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3"/>
          <p:cNvSpPr txBox="1"/>
          <p:nvPr>
            <p:ph type="title"/>
          </p:nvPr>
        </p:nvSpPr>
        <p:spPr>
          <a:xfrm>
            <a:off x="457646" y="205941"/>
            <a:ext cx="82287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8925" lIns="58925" spcFirstLastPara="1" rIns="58925" wrap="square" tIns="589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1" name="Google Shape;11;p33"/>
          <p:cNvSpPr txBox="1"/>
          <p:nvPr>
            <p:ph idx="1" type="body"/>
          </p:nvPr>
        </p:nvSpPr>
        <p:spPr>
          <a:xfrm>
            <a:off x="457646" y="1200485"/>
            <a:ext cx="8228700" cy="3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noAutofit/>
          </a:bodyPr>
          <a:lstStyle>
            <a:lvl1pPr indent="-419100" lvl="0" marL="457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4191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4191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4191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4191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»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4191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4191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4191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4191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2" name="Google Shape;12;p33"/>
          <p:cNvSpPr txBox="1"/>
          <p:nvPr>
            <p:ph idx="12" type="sldNum"/>
          </p:nvPr>
        </p:nvSpPr>
        <p:spPr>
          <a:xfrm>
            <a:off x="8417164" y="4803241"/>
            <a:ext cx="269100" cy="2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e titel en tekst">
  <p:cSld name="Verticale titel en teks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2"/>
          <p:cNvSpPr txBox="1"/>
          <p:nvPr>
            <p:ph type="title"/>
          </p:nvPr>
        </p:nvSpPr>
        <p:spPr>
          <a:xfrm rot="5400000">
            <a:off x="7770373" y="1950545"/>
            <a:ext cx="6241200" cy="292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8925" lIns="58925" spcFirstLastPara="1" rIns="58925" wrap="square" tIns="589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52" name="Google Shape;52;p42"/>
          <p:cNvSpPr txBox="1"/>
          <p:nvPr>
            <p:ph idx="1" type="body"/>
          </p:nvPr>
        </p:nvSpPr>
        <p:spPr>
          <a:xfrm rot="5400000">
            <a:off x="1842662" y="-899005"/>
            <a:ext cx="6241200" cy="86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noAutofit/>
          </a:bodyPr>
          <a:lstStyle>
            <a:lvl1pPr indent="-419100" lvl="0" marL="457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4191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4191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4191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4191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»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4191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4191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4191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4191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53" name="Google Shape;53;p42"/>
          <p:cNvSpPr txBox="1"/>
          <p:nvPr>
            <p:ph idx="12" type="sldNum"/>
          </p:nvPr>
        </p:nvSpPr>
        <p:spPr>
          <a:xfrm>
            <a:off x="8417164" y="4803241"/>
            <a:ext cx="269100" cy="2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oud van twee">
  <p:cSld name="Inhoud van twe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4"/>
          <p:cNvSpPr txBox="1"/>
          <p:nvPr>
            <p:ph type="title"/>
          </p:nvPr>
        </p:nvSpPr>
        <p:spPr>
          <a:xfrm>
            <a:off x="457646" y="205941"/>
            <a:ext cx="82287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8925" lIns="58925" spcFirstLastPara="1" rIns="58925" wrap="square" tIns="589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5" name="Google Shape;15;p34"/>
          <p:cNvSpPr txBox="1"/>
          <p:nvPr>
            <p:ph idx="1" type="body"/>
          </p:nvPr>
        </p:nvSpPr>
        <p:spPr>
          <a:xfrm>
            <a:off x="650874" y="1707358"/>
            <a:ext cx="5775300" cy="48267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noAutofit/>
          </a:bodyPr>
          <a:lstStyle>
            <a:lvl1pPr indent="-393700" lvl="0" marL="457200" marR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393700" lvl="1" marL="914400" marR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Char char="–"/>
              <a:defRPr b="0" i="0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393700" lvl="2" marL="1371600" marR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393700" lvl="3" marL="1828800" marR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Char char="–"/>
              <a:defRPr b="0" i="0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393700" lvl="4" marL="2286000" marR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Char char="»"/>
              <a:defRPr b="0" i="0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4191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4191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4191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4191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6" name="Google Shape;16;p34"/>
          <p:cNvSpPr txBox="1"/>
          <p:nvPr>
            <p:ph idx="2" type="body"/>
          </p:nvPr>
        </p:nvSpPr>
        <p:spPr>
          <a:xfrm>
            <a:off x="6578601" y="1707357"/>
            <a:ext cx="5775300" cy="48267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noAutofit/>
          </a:bodyPr>
          <a:lstStyle>
            <a:lvl1pPr indent="-419100" lvl="0" marL="457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4191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4191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4191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4191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»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4191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4191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4191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4191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7" name="Google Shape;17;p34"/>
          <p:cNvSpPr txBox="1"/>
          <p:nvPr>
            <p:ph idx="12" type="sldNum"/>
          </p:nvPr>
        </p:nvSpPr>
        <p:spPr>
          <a:xfrm>
            <a:off x="8417164" y="4803241"/>
            <a:ext cx="269100" cy="2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dia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5"/>
          <p:cNvSpPr txBox="1"/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8925" lIns="58925" spcFirstLastPara="1" rIns="58925" wrap="square" tIns="589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9pPr>
          </a:lstStyle>
          <a:p/>
        </p:txBody>
      </p:sp>
      <p:sp>
        <p:nvSpPr>
          <p:cNvPr id="20" name="Google Shape;20;p35"/>
          <p:cNvSpPr txBox="1"/>
          <p:nvPr>
            <p:ph idx="1" type="subTitle"/>
          </p:nvPr>
        </p:nvSpPr>
        <p:spPr>
          <a:xfrm>
            <a:off x="1371600" y="29146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noAutofit/>
          </a:bodyPr>
          <a:lstStyle>
            <a:lvl1pPr lv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  <a:defRPr/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  <a:defRPr/>
            </a:lvl2pPr>
            <a:lvl3pPr lvl="2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  <a:defRPr/>
            </a:lvl3pPr>
            <a:lvl4pPr lvl="3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  <a:defRPr/>
            </a:lvl4pPr>
            <a:lvl5pPr lvl="4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  <a:defRPr/>
            </a:lvl5pPr>
            <a:lvl6pPr lvl="5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  <a:defRPr/>
            </a:lvl6pPr>
            <a:lvl7pPr lvl="6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  <a:defRPr/>
            </a:lvl7pPr>
            <a:lvl8pPr lvl="7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  <a:defRPr/>
            </a:lvl8pPr>
            <a:lvl9pPr lvl="8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1" name="Google Shape;21;p35"/>
          <p:cNvSpPr txBox="1"/>
          <p:nvPr>
            <p:ph idx="10" type="dt"/>
          </p:nvPr>
        </p:nvSpPr>
        <p:spPr>
          <a:xfrm>
            <a:off x="457200" y="4683919"/>
            <a:ext cx="21336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29450" lIns="58925" spcFirstLastPara="1" rIns="58925" wrap="square" tIns="2945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5"/>
          <p:cNvSpPr txBox="1"/>
          <p:nvPr>
            <p:ph idx="11" type="ftr"/>
          </p:nvPr>
        </p:nvSpPr>
        <p:spPr>
          <a:xfrm>
            <a:off x="3124200" y="4683919"/>
            <a:ext cx="28956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29450" lIns="58925" spcFirstLastPara="1" rIns="58925" wrap="square" tIns="2945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35"/>
          <p:cNvSpPr txBox="1"/>
          <p:nvPr>
            <p:ph idx="12" type="sldNum"/>
          </p:nvPr>
        </p:nvSpPr>
        <p:spPr>
          <a:xfrm>
            <a:off x="8313405" y="4800901"/>
            <a:ext cx="372900" cy="20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gelijking">
  <p:cSld name="Vergelijking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6"/>
          <p:cNvSpPr txBox="1"/>
          <p:nvPr>
            <p:ph type="title"/>
          </p:nvPr>
        </p:nvSpPr>
        <p:spPr>
          <a:xfrm>
            <a:off x="457199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8925" lIns="58925" spcFirstLastPara="1" rIns="58925" wrap="square" tIns="589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26" name="Google Shape;26;p36"/>
          <p:cNvSpPr txBox="1"/>
          <p:nvPr>
            <p:ph idx="1" type="body"/>
          </p:nvPr>
        </p:nvSpPr>
        <p:spPr>
          <a:xfrm>
            <a:off x="457199" y="1151334"/>
            <a:ext cx="40401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58925" lIns="58925" spcFirstLastPara="1" rIns="58925" wrap="square" tIns="589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b="1" i="0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b="1" i="0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b="1" i="0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b="1" i="0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b="1" i="0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4191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4191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4191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4191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27" name="Google Shape;27;p36"/>
          <p:cNvSpPr txBox="1"/>
          <p:nvPr>
            <p:ph idx="2" type="body"/>
          </p:nvPr>
        </p:nvSpPr>
        <p:spPr>
          <a:xfrm>
            <a:off x="457199" y="1631155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noAutofit/>
          </a:bodyPr>
          <a:lstStyle>
            <a:lvl1pPr indent="-419100" lvl="0" marL="457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4191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4191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4191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4191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»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4191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4191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4191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4191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28" name="Google Shape;28;p36"/>
          <p:cNvSpPr txBox="1"/>
          <p:nvPr>
            <p:ph idx="3" type="body"/>
          </p:nvPr>
        </p:nvSpPr>
        <p:spPr>
          <a:xfrm>
            <a:off x="4645027" y="1151334"/>
            <a:ext cx="40419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58925" lIns="58925" spcFirstLastPara="1" rIns="58925" wrap="square" tIns="58925">
            <a:noAutofit/>
          </a:bodyPr>
          <a:lstStyle>
            <a:lvl1pPr indent="-419100" lvl="0" marL="457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4191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4191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4191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4191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»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4191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4191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4191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4191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29" name="Google Shape;29;p36"/>
          <p:cNvSpPr txBox="1"/>
          <p:nvPr>
            <p:ph idx="4" type="body"/>
          </p:nvPr>
        </p:nvSpPr>
        <p:spPr>
          <a:xfrm>
            <a:off x="4645027" y="1631155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noAutofit/>
          </a:bodyPr>
          <a:lstStyle>
            <a:lvl1pPr indent="-419100" lvl="0" marL="457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4191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4191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4191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4191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»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4191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4191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4191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4191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30" name="Google Shape;30;p36"/>
          <p:cNvSpPr txBox="1"/>
          <p:nvPr>
            <p:ph idx="12" type="sldNum"/>
          </p:nvPr>
        </p:nvSpPr>
        <p:spPr>
          <a:xfrm>
            <a:off x="8417164" y="4803241"/>
            <a:ext cx="269100" cy="2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lleen titel">
  <p:cSld name="Alleen titel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7"/>
          <p:cNvSpPr txBox="1"/>
          <p:nvPr>
            <p:ph type="title"/>
          </p:nvPr>
        </p:nvSpPr>
        <p:spPr>
          <a:xfrm>
            <a:off x="457646" y="205941"/>
            <a:ext cx="82287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8925" lIns="58925" spcFirstLastPara="1" rIns="58925" wrap="square" tIns="589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33" name="Google Shape;33;p37"/>
          <p:cNvSpPr txBox="1"/>
          <p:nvPr>
            <p:ph idx="12" type="sldNum"/>
          </p:nvPr>
        </p:nvSpPr>
        <p:spPr>
          <a:xfrm>
            <a:off x="8417164" y="4803241"/>
            <a:ext cx="269100" cy="2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eg">
  <p:cSld name="Leeg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8"/>
          <p:cNvSpPr txBox="1"/>
          <p:nvPr>
            <p:ph idx="12" type="sldNum"/>
          </p:nvPr>
        </p:nvSpPr>
        <p:spPr>
          <a:xfrm>
            <a:off x="8417164" y="4803241"/>
            <a:ext cx="269100" cy="2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oud met bijschrift">
  <p:cSld name="Inhoud met bijschrif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9"/>
          <p:cNvSpPr txBox="1"/>
          <p:nvPr>
            <p:ph type="title"/>
          </p:nvPr>
        </p:nvSpPr>
        <p:spPr>
          <a:xfrm>
            <a:off x="457200" y="204787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58925" lIns="58925" spcFirstLastPara="1" rIns="58925" wrap="square" tIns="589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1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38" name="Google Shape;38;p39"/>
          <p:cNvSpPr txBox="1"/>
          <p:nvPr>
            <p:ph idx="1" type="body"/>
          </p:nvPr>
        </p:nvSpPr>
        <p:spPr>
          <a:xfrm>
            <a:off x="3575050" y="204788"/>
            <a:ext cx="5111700" cy="43899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noAutofit/>
          </a:bodyPr>
          <a:lstStyle>
            <a:lvl1pPr indent="-419100" lvl="0" marL="457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4191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4191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4191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4191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»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4191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4191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4191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4191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39" name="Google Shape;39;p39"/>
          <p:cNvSpPr txBox="1"/>
          <p:nvPr>
            <p:ph idx="2" type="body"/>
          </p:nvPr>
        </p:nvSpPr>
        <p:spPr>
          <a:xfrm>
            <a:off x="457201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noAutofit/>
          </a:bodyPr>
          <a:lstStyle>
            <a:lvl1pPr indent="-419100" lvl="0" marL="457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4191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4191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4191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4191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»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4191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4191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4191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4191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40" name="Google Shape;40;p39"/>
          <p:cNvSpPr txBox="1"/>
          <p:nvPr>
            <p:ph idx="12" type="sldNum"/>
          </p:nvPr>
        </p:nvSpPr>
        <p:spPr>
          <a:xfrm>
            <a:off x="8417164" y="4803241"/>
            <a:ext cx="269100" cy="2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fbeelding met bijschrift">
  <p:cSld name="Afbeelding met bijschrif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40"/>
          <p:cNvSpPr txBox="1"/>
          <p:nvPr>
            <p:ph type="title"/>
          </p:nvPr>
        </p:nvSpPr>
        <p:spPr>
          <a:xfrm>
            <a:off x="1792288" y="3600449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58925" lIns="58925" spcFirstLastPara="1" rIns="58925" wrap="square" tIns="589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1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43" name="Google Shape;43;p40"/>
          <p:cNvSpPr/>
          <p:nvPr>
            <p:ph idx="2" type="pic"/>
          </p:nvPr>
        </p:nvSpPr>
        <p:spPr>
          <a:xfrm>
            <a:off x="1792288" y="459580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44" name="Google Shape;44;p40"/>
          <p:cNvSpPr txBox="1"/>
          <p:nvPr>
            <p:ph idx="1" type="body"/>
          </p:nvPr>
        </p:nvSpPr>
        <p:spPr>
          <a:xfrm>
            <a:off x="1792288" y="4025502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b="0" i="0" sz="13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b="0" i="0" sz="13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b="0" i="0" sz="13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b="0" i="0" sz="13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b="0" i="0" sz="13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4191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4191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4191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4191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45" name="Google Shape;45;p40"/>
          <p:cNvSpPr txBox="1"/>
          <p:nvPr>
            <p:ph idx="12" type="sldNum"/>
          </p:nvPr>
        </p:nvSpPr>
        <p:spPr>
          <a:xfrm>
            <a:off x="8417164" y="4803241"/>
            <a:ext cx="269100" cy="2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verticale tekst">
  <p:cSld name="Titel en verticale teks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41"/>
          <p:cNvSpPr txBox="1"/>
          <p:nvPr>
            <p:ph type="title"/>
          </p:nvPr>
        </p:nvSpPr>
        <p:spPr>
          <a:xfrm>
            <a:off x="457646" y="205941"/>
            <a:ext cx="82287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8925" lIns="58925" spcFirstLastPara="1" rIns="58925" wrap="square" tIns="589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48" name="Google Shape;48;p41"/>
          <p:cNvSpPr txBox="1"/>
          <p:nvPr>
            <p:ph idx="1" type="body"/>
          </p:nvPr>
        </p:nvSpPr>
        <p:spPr>
          <a:xfrm rot="5400000">
            <a:off x="2875054" y="-1216915"/>
            <a:ext cx="3393900" cy="82287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noAutofit/>
          </a:bodyPr>
          <a:lstStyle>
            <a:lvl1pPr indent="-419100" lvl="0" marL="457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4191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4191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4191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4191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»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4191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4191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4191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4191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49" name="Google Shape;49;p41"/>
          <p:cNvSpPr txBox="1"/>
          <p:nvPr>
            <p:ph idx="12" type="sldNum"/>
          </p:nvPr>
        </p:nvSpPr>
        <p:spPr>
          <a:xfrm>
            <a:off x="8417164" y="4803241"/>
            <a:ext cx="269100" cy="2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2"/>
          <p:cNvSpPr txBox="1"/>
          <p:nvPr>
            <p:ph type="title"/>
          </p:nvPr>
        </p:nvSpPr>
        <p:spPr>
          <a:xfrm>
            <a:off x="457646" y="205941"/>
            <a:ext cx="82287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8925" lIns="58925" spcFirstLastPara="1" rIns="58925" wrap="square" tIns="589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7" name="Google Shape;7;p32"/>
          <p:cNvSpPr txBox="1"/>
          <p:nvPr>
            <p:ph idx="1" type="body"/>
          </p:nvPr>
        </p:nvSpPr>
        <p:spPr>
          <a:xfrm>
            <a:off x="457646" y="1200485"/>
            <a:ext cx="8228700" cy="3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noAutofit/>
          </a:bodyPr>
          <a:lstStyle>
            <a:lvl1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4191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4191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41910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41910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»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419100" lvl="5" marL="2743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419100" lvl="6" marL="3200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419100" lvl="7" marL="3657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419100" lvl="8" marL="4114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8" name="Google Shape;8;p32"/>
          <p:cNvSpPr txBox="1"/>
          <p:nvPr>
            <p:ph idx="12" type="sldNum"/>
          </p:nvPr>
        </p:nvSpPr>
        <p:spPr>
          <a:xfrm>
            <a:off x="8417164" y="4803241"/>
            <a:ext cx="269100" cy="2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wolfert.nl/dalton/schoolinfo/examens/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png"/><Relationship Id="rId4" Type="http://schemas.openxmlformats.org/officeDocument/2006/relationships/hyperlink" Target="http://www.digid.nl" TargetMode="External"/><Relationship Id="rId5" Type="http://schemas.openxmlformats.org/officeDocument/2006/relationships/hyperlink" Target="http://www.studielink.nl" TargetMode="External"/><Relationship Id="rId6" Type="http://schemas.openxmlformats.org/officeDocument/2006/relationships/hyperlink" Target="http://www.duo.nl" TargetMode="External"/><Relationship Id="rId7" Type="http://schemas.openxmlformats.org/officeDocument/2006/relationships/image" Target="../media/image2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://www.studiekeuze123.nl" TargetMode="External"/><Relationship Id="rId4" Type="http://schemas.openxmlformats.org/officeDocument/2006/relationships/image" Target="../media/image2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s://www.wolfert.nl/dalton/wp-content/uploads/sites/5/2020/10/ABSENTIEVERKLARING-1-1.pdf" TargetMode="External"/><Relationship Id="rId4" Type="http://schemas.openxmlformats.org/officeDocument/2006/relationships/image" Target="../media/image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hyperlink" Target="https://wetten.overheid.nl/BWBR0045787/2022-08-01#Hoofdstuk3_Paragraaf4" TargetMode="External"/><Relationship Id="rId4" Type="http://schemas.openxmlformats.org/officeDocument/2006/relationships/image" Target="../media/image2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Relationship Id="rId3" Type="http://schemas.openxmlformats.org/officeDocument/2006/relationships/hyperlink" Target="https://wetten.overheid.nl/BWBR0045787/2022-08-01#Hoofdstuk3_Paragraaf4" TargetMode="External"/><Relationship Id="rId4" Type="http://schemas.openxmlformats.org/officeDocument/2006/relationships/image" Target="../media/image2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hyperlink" Target="https://wetten.overheid.nl/BWBR0045787/2022-08-01#Hoofdstuk3_Paragraaf4" TargetMode="External"/><Relationship Id="rId4" Type="http://schemas.openxmlformats.org/officeDocument/2006/relationships/image" Target="../media/image2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hyperlink" Target="https://wetten.overheid.nl/BWBR0045787/2022-08-01#Hoofdstuk3_Paragraaf4" TargetMode="External"/><Relationship Id="rId4" Type="http://schemas.openxmlformats.org/officeDocument/2006/relationships/image" Target="../media/image2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2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2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2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2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2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2.pn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2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Relationship Id="rId3" Type="http://schemas.openxmlformats.org/officeDocument/2006/relationships/hyperlink" Target="https://www.wolfert.nl/dalton/agenda/" TargetMode="External"/><Relationship Id="rId4" Type="http://schemas.openxmlformats.org/officeDocument/2006/relationships/image" Target="../media/image2.pn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2.png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"/>
          <p:cNvSpPr txBox="1"/>
          <p:nvPr>
            <p:ph type="title"/>
          </p:nvPr>
        </p:nvSpPr>
        <p:spPr>
          <a:xfrm>
            <a:off x="909972" y="1504360"/>
            <a:ext cx="7358100" cy="281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r>
              <a:rPr b="0" i="0" lang="en-US" sz="55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PTA-avond</a:t>
            </a:r>
            <a:br>
              <a:rPr b="0" i="0" lang="en-US" sz="55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-US" sz="3000"/>
              <a:t>4 mavo/ 5 </a:t>
            </a:r>
            <a:r>
              <a:rPr b="0" i="0" lang="en-US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havo /6 vwo</a:t>
            </a:r>
            <a:br>
              <a:rPr b="0" i="0" lang="en-US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</a:br>
            <a:br>
              <a:rPr lang="en-US" sz="3000"/>
            </a:br>
            <a:r>
              <a:rPr lang="en-US" sz="1500" u="sng">
                <a:solidFill>
                  <a:schemeClr val="hlink"/>
                </a:solidFill>
                <a:hlinkClick r:id="rId3"/>
              </a:rPr>
              <a:t>https://www.wolfert.nl/dalton/schoolinfo/examens/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t/>
            </a:r>
            <a:endParaRPr sz="2300"/>
          </a:p>
        </p:txBody>
      </p:sp>
      <p:sp>
        <p:nvSpPr>
          <p:cNvPr id="59" name="Google Shape;59;p1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id="60" name="Google Shape;60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58c4c19a0d_1_7"/>
          <p:cNvSpPr txBox="1"/>
          <p:nvPr>
            <p:ph idx="1" type="body"/>
          </p:nvPr>
        </p:nvSpPr>
        <p:spPr>
          <a:xfrm>
            <a:off x="420493" y="1080122"/>
            <a:ext cx="8229600" cy="37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3000"/>
              <a:buNone/>
            </a:pPr>
            <a:r>
              <a:rPr lang="en-US" sz="2600">
                <a:solidFill>
                  <a:schemeClr val="dk1"/>
                </a:solidFill>
              </a:rPr>
              <a:t>Handelingsdelen (HD):</a:t>
            </a:r>
            <a:endParaRPr sz="2600">
              <a:solidFill>
                <a:schemeClr val="dk1"/>
              </a:solidFill>
            </a:endParaRPr>
          </a:p>
          <a:p>
            <a:pPr indent="-304800" lvl="1" marL="5842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</a:pPr>
            <a:r>
              <a:rPr lang="en-US" sz="2600">
                <a:solidFill>
                  <a:schemeClr val="dk1"/>
                </a:solidFill>
              </a:rPr>
              <a:t>Vereiste voor compleet examendossier</a:t>
            </a:r>
            <a:endParaRPr sz="2600">
              <a:solidFill>
                <a:schemeClr val="dk1"/>
              </a:solidFill>
            </a:endParaRPr>
          </a:p>
          <a:p>
            <a:pPr indent="-304800" lvl="1" marL="5842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</a:pPr>
            <a:r>
              <a:rPr lang="en-US" sz="2600">
                <a:solidFill>
                  <a:schemeClr val="dk1"/>
                </a:solidFill>
              </a:rPr>
              <a:t>Moeten voldoende (v) of goed (g) zijn afgerond</a:t>
            </a:r>
            <a:endParaRPr sz="2600">
              <a:solidFill>
                <a:schemeClr val="dk1"/>
              </a:solidFill>
            </a:endParaRPr>
          </a:p>
          <a:p>
            <a:pPr indent="-304800" lvl="1" marL="584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</a:pPr>
            <a:r>
              <a:rPr lang="en-US" sz="2600">
                <a:solidFill>
                  <a:schemeClr val="dk1"/>
                </a:solidFill>
              </a:rPr>
              <a:t>Alle HD op tijd voldoende afgerond→ </a:t>
            </a:r>
            <a:r>
              <a:rPr b="1" lang="en-US" sz="2600">
                <a:solidFill>
                  <a:schemeClr val="dk1"/>
                </a:solidFill>
              </a:rPr>
              <a:t>zo niet dan vervalt het recht op een herkansing SE</a:t>
            </a:r>
            <a:endParaRPr sz="2600"/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None/>
            </a:pPr>
            <a:r>
              <a:t/>
            </a:r>
            <a:endParaRPr/>
          </a:p>
        </p:txBody>
      </p:sp>
      <p:sp>
        <p:nvSpPr>
          <p:cNvPr id="124" name="Google Shape;124;g158c4c19a0d_1_7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id="125" name="Google Shape;125;g158c4c19a0d_1_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6852" y="74106"/>
            <a:ext cx="5913685" cy="4868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0"/>
          <p:cNvSpPr txBox="1"/>
          <p:nvPr>
            <p:ph type="title"/>
          </p:nvPr>
        </p:nvSpPr>
        <p:spPr>
          <a:xfrm>
            <a:off x="396504" y="941364"/>
            <a:ext cx="7358100" cy="269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r>
              <a:rPr b="1" lang="en-US" sz="2900">
                <a:solidFill>
                  <a:schemeClr val="dk1"/>
                </a:solidFill>
              </a:rPr>
              <a:t>Belangrijk</a:t>
            </a:r>
            <a:endParaRPr b="1" sz="2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r>
              <a:t/>
            </a:r>
            <a:endParaRPr sz="2600">
              <a:solidFill>
                <a:schemeClr val="dk1"/>
              </a:solidFill>
            </a:endParaRPr>
          </a:p>
          <a:p>
            <a:pPr indent="-292100" lvl="0" marL="292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●"/>
            </a:pPr>
            <a:r>
              <a:rPr lang="en-US" sz="2600">
                <a:solidFill>
                  <a:schemeClr val="dk1"/>
                </a:solidFill>
              </a:rPr>
              <a:t>Kort jaar, plan je werk zorgvuldig!</a:t>
            </a:r>
            <a:endParaRPr sz="2600">
              <a:solidFill>
                <a:schemeClr val="dk1"/>
              </a:solidFill>
            </a:endParaRPr>
          </a:p>
          <a:p>
            <a:pPr indent="0" lvl="0" marL="292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r>
              <a:t/>
            </a:r>
            <a:endParaRPr sz="2600">
              <a:solidFill>
                <a:schemeClr val="dk1"/>
              </a:solidFill>
            </a:endParaRPr>
          </a:p>
          <a:p>
            <a:pPr indent="-292100" lvl="0" marL="292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●"/>
            </a:pPr>
            <a:r>
              <a:rPr lang="en-US" sz="2600">
                <a:solidFill>
                  <a:schemeClr val="dk1"/>
                </a:solidFill>
              </a:rPr>
              <a:t>Besteed tussenuren/daltonuren nuttig</a:t>
            </a:r>
            <a:endParaRPr sz="2600">
              <a:solidFill>
                <a:schemeClr val="dk1"/>
              </a:solidFill>
            </a:endParaRPr>
          </a:p>
          <a:p>
            <a:pPr indent="0" lvl="0" marL="292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r>
              <a:t/>
            </a:r>
            <a:endParaRPr sz="2600">
              <a:solidFill>
                <a:schemeClr val="dk1"/>
              </a:solidFill>
            </a:endParaRPr>
          </a:p>
          <a:p>
            <a:pPr indent="-292100" lvl="0" marL="292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Char char="●"/>
            </a:pPr>
            <a:r>
              <a:rPr lang="en-US" sz="2600">
                <a:solidFill>
                  <a:schemeClr val="dk1"/>
                </a:solidFill>
              </a:rPr>
              <a:t>Oefen regelmatig oude examens</a:t>
            </a:r>
            <a:endParaRPr sz="2600"/>
          </a:p>
        </p:txBody>
      </p:sp>
      <p:sp>
        <p:nvSpPr>
          <p:cNvPr id="136" name="Google Shape;136;p10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id="137" name="Google Shape;137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1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43" name="Google Shape;143;p11"/>
          <p:cNvGraphicFramePr/>
          <p:nvPr/>
        </p:nvGraphicFramePr>
        <p:xfrm>
          <a:off x="426264" y="89278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{C138F3F1-C0EF-43DA-8EEB-7ECD54930376}</a:tableStyleId>
              </a:tblPr>
              <a:tblGrid>
                <a:gridCol w="2013650"/>
                <a:gridCol w="5790900"/>
              </a:tblGrid>
              <a:tr h="809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100"/>
                        <a:buFont typeface="Arial"/>
                        <a:buNone/>
                      </a:pPr>
                      <a:r>
                        <a:rPr b="1" lang="en-US" sz="5100" u="none" cap="none" strike="noStrike"/>
                        <a:t>2</a:t>
                      </a:r>
                      <a:r>
                        <a:rPr b="1" lang="en-US" sz="5100"/>
                        <a:t>11</a:t>
                      </a:r>
                      <a:r>
                        <a:rPr b="1" lang="en-US" sz="5100" u="none" cap="none" strike="noStrike"/>
                        <a:t>*</a:t>
                      </a:r>
                      <a:endParaRPr b="1" sz="5100" u="none" cap="none" strike="noStrike"/>
                    </a:p>
                  </a:txBody>
                  <a:tcPr marT="48200" marB="48200" marR="64275" marL="6427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rPr lang="en-US" sz="2500" u="none" cap="none" strike="noStrike"/>
                        <a:t>dagen tot aan CE</a:t>
                      </a:r>
                      <a:endParaRPr sz="700" u="none" cap="none" strike="noStrike"/>
                    </a:p>
                  </a:txBody>
                  <a:tcPr marT="48200" marB="48200" marR="64275" marL="6427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44" name="Google Shape;144;p11"/>
          <p:cNvGraphicFramePr/>
          <p:nvPr/>
        </p:nvGraphicFramePr>
        <p:xfrm>
          <a:off x="417596" y="18829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{C138F3F1-C0EF-43DA-8EEB-7ECD54930376}</a:tableStyleId>
              </a:tblPr>
              <a:tblGrid>
                <a:gridCol w="2013650"/>
                <a:gridCol w="5790900"/>
              </a:tblGrid>
              <a:tr h="200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rPr lang="en-US" sz="2500"/>
                        <a:t>31</a:t>
                      </a:r>
                      <a:endParaRPr sz="2500" u="none" cap="none" strike="noStrike"/>
                    </a:p>
                  </a:txBody>
                  <a:tcPr marT="48200" marB="48200" marR="64275" marL="6427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rPr lang="en-US" sz="2500" u="none" cap="none" strike="noStrike"/>
                        <a:t>minus vakantiedagen</a:t>
                      </a:r>
                      <a:endParaRPr sz="700" u="none" cap="none" strike="noStrike"/>
                    </a:p>
                  </a:txBody>
                  <a:tcPr marT="48200" marB="48200" marR="64275" marL="6427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45" name="Google Shape;145;p11"/>
          <p:cNvGraphicFramePr/>
          <p:nvPr/>
        </p:nvGraphicFramePr>
        <p:xfrm>
          <a:off x="417596" y="2444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{C138F3F1-C0EF-43DA-8EEB-7ECD54930376}</a:tableStyleId>
              </a:tblPr>
              <a:tblGrid>
                <a:gridCol w="2013650"/>
                <a:gridCol w="5790900"/>
              </a:tblGrid>
              <a:tr h="200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rPr lang="en-US" sz="2500" u="none" cap="none" strike="noStrike"/>
                        <a:t>6</a:t>
                      </a:r>
                      <a:r>
                        <a:rPr lang="en-US" sz="2500"/>
                        <a:t>0</a:t>
                      </a:r>
                      <a:endParaRPr sz="2500" u="none" cap="none" strike="noStrike"/>
                    </a:p>
                  </a:txBody>
                  <a:tcPr marT="48200" marB="48200" marR="64275" marL="6427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rPr lang="en-US" sz="2500" u="none" cap="none" strike="noStrike"/>
                        <a:t>minus weekenddagen</a:t>
                      </a:r>
                      <a:endParaRPr sz="2500" u="none" cap="none" strike="noStrike"/>
                    </a:p>
                  </a:txBody>
                  <a:tcPr marT="48200" marB="48200" marR="64275" marL="6427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46" name="Google Shape;146;p11"/>
          <p:cNvGraphicFramePr/>
          <p:nvPr/>
        </p:nvGraphicFramePr>
        <p:xfrm>
          <a:off x="417596" y="296663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{C138F3F1-C0EF-43DA-8EEB-7ECD54930376}</a:tableStyleId>
              </a:tblPr>
              <a:tblGrid>
                <a:gridCol w="2013650"/>
                <a:gridCol w="5790900"/>
              </a:tblGrid>
              <a:tr h="200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rPr lang="en-US" sz="2500"/>
                        <a:t>25</a:t>
                      </a:r>
                      <a:endParaRPr sz="2500" u="none" cap="none" strike="noStrike"/>
                    </a:p>
                  </a:txBody>
                  <a:tcPr marT="48200" marB="48200" marR="64275" marL="6427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500"/>
                        <a:buFont typeface="Arial"/>
                        <a:buNone/>
                      </a:pPr>
                      <a:r>
                        <a:rPr lang="en-US" sz="2500" u="none" cap="none" strike="noStrike"/>
                        <a:t>minus toets-, studie- en ontwikkeldagen</a:t>
                      </a:r>
                      <a:endParaRPr sz="2500" u="none" cap="none" strike="noStrike"/>
                    </a:p>
                  </a:txBody>
                  <a:tcPr marT="48200" marB="48200" marR="64275" marL="6427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47" name="Google Shape;147;p11"/>
          <p:cNvSpPr txBox="1"/>
          <p:nvPr/>
        </p:nvSpPr>
        <p:spPr>
          <a:xfrm>
            <a:off x="374638" y="3909268"/>
            <a:ext cx="7935600" cy="2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*Deze getallen zijn berekend vanaf de PTA-avond</a:t>
            </a:r>
            <a:endParaRPr b="0" i="0" sz="9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48" name="Google Shape;148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2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graphicFrame>
        <p:nvGraphicFramePr>
          <p:cNvPr id="154" name="Google Shape;154;p12"/>
          <p:cNvGraphicFramePr/>
          <p:nvPr/>
        </p:nvGraphicFramePr>
        <p:xfrm>
          <a:off x="404954" y="197697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{1D042F9D-5D57-4803-B026-E855460B6FC7}</a:tableStyleId>
              </a:tblPr>
              <a:tblGrid>
                <a:gridCol w="2013650"/>
                <a:gridCol w="5790900"/>
              </a:tblGrid>
              <a:tr h="809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5100"/>
                        <a:buFont typeface="Helvetica Neue"/>
                        <a:buNone/>
                      </a:pPr>
                      <a:r>
                        <a:rPr b="1" lang="en-US" sz="5100"/>
                        <a:t>95</a:t>
                      </a:r>
                      <a:r>
                        <a:rPr b="1" lang="en-US" sz="5100" u="none" cap="none" strike="noStrike"/>
                        <a:t>*</a:t>
                      </a:r>
                      <a:endParaRPr sz="700" u="none" cap="none" strike="noStrike"/>
                    </a:p>
                  </a:txBody>
                  <a:tcPr marT="48200" marB="48200" marR="64275" marL="6427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500"/>
                        <a:buFont typeface="Helvetica Neue"/>
                        <a:buNone/>
                      </a:pPr>
                      <a:r>
                        <a:rPr b="1" lang="en-US" sz="2500" u="sng" cap="none" strike="noStrike"/>
                        <a:t>les</a:t>
                      </a:r>
                      <a:r>
                        <a:rPr b="0" lang="en-US" sz="2500" u="none" cap="none" strike="noStrike"/>
                        <a:t>dagen tot aan CE</a:t>
                      </a:r>
                      <a:endParaRPr sz="700" u="none" cap="none" strike="noStrike"/>
                    </a:p>
                  </a:txBody>
                  <a:tcPr marT="48200" marB="48200" marR="64275" marL="6427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55" name="Google Shape;155;p12"/>
          <p:cNvSpPr txBox="1"/>
          <p:nvPr/>
        </p:nvSpPr>
        <p:spPr>
          <a:xfrm>
            <a:off x="341923" y="2944860"/>
            <a:ext cx="7935600" cy="2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*Dit getal is berekend vanaf de PTA-avond</a:t>
            </a:r>
            <a:endParaRPr b="0" i="0" sz="9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56" name="Google Shape;156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4"/>
          <p:cNvSpPr txBox="1"/>
          <p:nvPr>
            <p:ph idx="1" type="body"/>
          </p:nvPr>
        </p:nvSpPr>
        <p:spPr>
          <a:xfrm>
            <a:off x="224850" y="1046850"/>
            <a:ext cx="8871300" cy="345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sz="2000"/>
          </a:p>
          <a:p>
            <a:pPr indent="-273050" lvl="0" marL="292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b="1" lang="en-US" sz="2300">
                <a:solidFill>
                  <a:schemeClr val="dk1"/>
                </a:solidFill>
              </a:rPr>
              <a:t>Profielwerkstuk 4M</a:t>
            </a:r>
            <a:r>
              <a:rPr lang="en-US" sz="2300">
                <a:solidFill>
                  <a:schemeClr val="dk1"/>
                </a:solidFill>
              </a:rPr>
              <a:t> (stage / werkstuk)</a:t>
            </a:r>
            <a:endParaRPr sz="2300">
              <a:solidFill>
                <a:schemeClr val="dk1"/>
              </a:solidFill>
            </a:endParaRPr>
          </a:p>
          <a:p>
            <a:pPr indent="-285750" lvl="1" marL="584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–"/>
            </a:pPr>
            <a:r>
              <a:rPr lang="en-US" sz="2300">
                <a:solidFill>
                  <a:schemeClr val="dk1"/>
                </a:solidFill>
              </a:rPr>
              <a:t>deadline: 09 december 2024</a:t>
            </a:r>
            <a:endParaRPr sz="2300">
              <a:solidFill>
                <a:schemeClr val="dk1"/>
              </a:solidFill>
            </a:endParaRPr>
          </a:p>
          <a:p>
            <a:pPr indent="-273050" lvl="0" marL="292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-US" sz="2300">
                <a:solidFill>
                  <a:schemeClr val="dk1"/>
                </a:solidFill>
              </a:rPr>
              <a:t>Passend bij profiel</a:t>
            </a:r>
            <a:endParaRPr sz="2300">
              <a:solidFill>
                <a:schemeClr val="dk1"/>
              </a:solidFill>
            </a:endParaRPr>
          </a:p>
          <a:p>
            <a:pPr indent="-273050" lvl="0" marL="292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-US" sz="2300">
                <a:solidFill>
                  <a:schemeClr val="dk1"/>
                </a:solidFill>
              </a:rPr>
              <a:t>minimaal voldoende</a:t>
            </a:r>
            <a:endParaRPr sz="2300">
              <a:solidFill>
                <a:schemeClr val="dk1"/>
              </a:solidFill>
            </a:endParaRPr>
          </a:p>
          <a:p>
            <a:pPr indent="-273050" lvl="0" marL="292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-US" sz="2300">
                <a:solidFill>
                  <a:schemeClr val="dk1"/>
                </a:solidFill>
              </a:rPr>
              <a:t>Presentatie: 23 januari 2025 PWS-avond</a:t>
            </a:r>
            <a:br>
              <a:rPr lang="en-US" sz="2300">
                <a:solidFill>
                  <a:schemeClr val="dk1"/>
                </a:solidFill>
              </a:rPr>
            </a:br>
            <a:endParaRPr sz="2300">
              <a:solidFill>
                <a:schemeClr val="dk1"/>
              </a:solidFill>
            </a:endParaRPr>
          </a:p>
          <a:p>
            <a:pPr indent="-273050" lvl="0" marL="292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-US" sz="2300">
                <a:solidFill>
                  <a:schemeClr val="dk1"/>
                </a:solidFill>
              </a:rPr>
              <a:t>Vóór </a:t>
            </a:r>
            <a:r>
              <a:rPr b="1" lang="en-US" sz="2300">
                <a:solidFill>
                  <a:schemeClr val="dk1"/>
                </a:solidFill>
              </a:rPr>
              <a:t>1 april</a:t>
            </a:r>
            <a:r>
              <a:rPr lang="en-US" sz="2300">
                <a:solidFill>
                  <a:schemeClr val="dk1"/>
                </a:solidFill>
              </a:rPr>
              <a:t> aanmelden MBO</a:t>
            </a:r>
            <a:endParaRPr sz="2300">
              <a:solidFill>
                <a:schemeClr val="dk1"/>
              </a:solidFill>
            </a:endParaRPr>
          </a:p>
          <a:p>
            <a:pPr indent="-273050" lvl="0" marL="292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</a:pPr>
            <a:r>
              <a:rPr lang="en-US" sz="2300">
                <a:solidFill>
                  <a:schemeClr val="dk1"/>
                </a:solidFill>
                <a:extLst>
                  <a:ext uri="http://customooxmlschemas.google.com/">
                    <go:slidesCustomData xmlns:go="http://customooxmlschemas.google.com/" textRoundtripDataId="1"/>
                  </a:ext>
                </a:extLst>
              </a:rPr>
              <a:t>Doorstroom havo alleen met extra vak</a:t>
            </a:r>
            <a:endParaRPr sz="2300">
              <a:solidFill>
                <a:schemeClr val="dk1"/>
              </a:solidFill>
            </a:endParaRPr>
          </a:p>
          <a:p>
            <a:pPr indent="0" lvl="0" marL="292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</a:rPr>
              <a:t>- 15 december inleveren voorlopige profielkeuze 4m -&gt; 4h !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2500">
              <a:solidFill>
                <a:schemeClr val="dk1"/>
              </a:solidFill>
            </a:endParaRPr>
          </a:p>
          <a:p>
            <a:pPr indent="0" lvl="0" marL="2921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None/>
            </a:pPr>
            <a:r>
              <a:t/>
            </a:r>
            <a:endParaRPr sz="1700">
              <a:solidFill>
                <a:schemeClr val="dk1"/>
              </a:solidFill>
            </a:endParaRPr>
          </a:p>
          <a:p>
            <a:pPr indent="0" lvl="0" marL="2921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None/>
            </a:pPr>
            <a:r>
              <a:t/>
            </a:r>
            <a:endParaRPr sz="1700">
              <a:solidFill>
                <a:schemeClr val="dk1"/>
              </a:solidFill>
            </a:endParaRPr>
          </a:p>
          <a:p>
            <a:pPr indent="-215900" lvl="1" marL="2159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700">
              <a:solidFill>
                <a:schemeClr val="dk1"/>
              </a:solidFill>
            </a:endParaRPr>
          </a:p>
          <a:p>
            <a:pPr indent="-215900" lvl="1" marL="2159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/>
          </a:p>
        </p:txBody>
      </p:sp>
      <p:sp>
        <p:nvSpPr>
          <p:cNvPr id="162" name="Google Shape;162;p14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Short Stack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4"/>
          <p:cNvSpPr/>
          <p:nvPr/>
        </p:nvSpPr>
        <p:spPr>
          <a:xfrm>
            <a:off x="6242811" y="4845844"/>
            <a:ext cx="2901300" cy="29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271C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4F271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14"/>
          <p:cNvSpPr txBox="1"/>
          <p:nvPr>
            <p:ph idx="4294967295" type="ctrTitle"/>
          </p:nvPr>
        </p:nvSpPr>
        <p:spPr>
          <a:xfrm>
            <a:off x="685788" y="781302"/>
            <a:ext cx="7772400" cy="535800"/>
          </a:xfrm>
          <a:prstGeom prst="rect">
            <a:avLst/>
          </a:prstGeom>
          <a:solidFill>
            <a:srgbClr val="99CC00"/>
          </a:solidFill>
          <a:ln>
            <a:noFill/>
          </a:ln>
        </p:spPr>
        <p:txBody>
          <a:bodyPr anchorCtr="0" anchor="ctr" bIns="58900" lIns="58900" spcFirstLastPara="1" rIns="58900" wrap="square" tIns="589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None/>
            </a:pP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LOB 4M</a:t>
            </a:r>
            <a:endParaRPr b="0" i="0" sz="26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65" name="Google Shape;165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3"/>
          <p:cNvSpPr txBox="1"/>
          <p:nvPr>
            <p:ph idx="1" type="body"/>
          </p:nvPr>
        </p:nvSpPr>
        <p:spPr>
          <a:xfrm>
            <a:off x="405247" y="1112315"/>
            <a:ext cx="8456700" cy="35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lang="en-US" sz="2900"/>
              <a:t>Profielwerkstuk havo/vwo</a:t>
            </a:r>
            <a:endParaRPr b="1" i="0" sz="2900" u="none" cap="none" strike="noStrike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2600"/>
          </a:p>
          <a:p>
            <a:pPr indent="-292100" lvl="0" marL="292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Char char="•"/>
            </a:pPr>
            <a:r>
              <a:rPr lang="en-US" sz="2600"/>
              <a:t>P</a:t>
            </a:r>
            <a:r>
              <a:rPr i="0" lang="en-US" sz="2600" u="none" cap="none" strike="noStrike">
                <a:solidFill>
                  <a:srgbClr val="000000"/>
                </a:solidFill>
              </a:rPr>
              <a:t>roeve van bekwaamheid</a:t>
            </a:r>
            <a:endParaRPr i="0" sz="2600" u="none" cap="none" strike="noStrike">
              <a:solidFill>
                <a:srgbClr val="000000"/>
              </a:solidFill>
            </a:endParaRPr>
          </a:p>
          <a:p>
            <a:pPr indent="-304800" lvl="1" marL="584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–"/>
            </a:pPr>
            <a:r>
              <a:rPr lang="en-US" sz="2600"/>
              <a:t>onderzoek</a:t>
            </a:r>
            <a:endParaRPr sz="2600"/>
          </a:p>
          <a:p>
            <a:pPr indent="-304800" lvl="1" marL="584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–"/>
            </a:pPr>
            <a:r>
              <a:rPr lang="en-US" sz="2600"/>
              <a:t>verslaglegging</a:t>
            </a:r>
            <a:endParaRPr sz="2600"/>
          </a:p>
          <a:p>
            <a:pPr indent="-304800" lvl="1" marL="584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–"/>
            </a:pPr>
            <a:r>
              <a:rPr lang="en-US" sz="2600"/>
              <a:t>presentatie (23 januari 2025)</a:t>
            </a:r>
            <a:endParaRPr sz="2600"/>
          </a:p>
          <a:p>
            <a:pPr indent="0" lvl="0" marL="584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2600"/>
          </a:p>
          <a:p>
            <a:pPr indent="-292100" lvl="0" marL="292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Char char="•"/>
            </a:pPr>
            <a:r>
              <a:rPr i="0" lang="en-US" sz="2600" u="none" cap="none" strike="noStrike">
                <a:solidFill>
                  <a:srgbClr val="000000"/>
                </a:solidFill>
              </a:rPr>
              <a:t>PWS</a:t>
            </a:r>
            <a:r>
              <a:rPr lang="en-US" sz="2600"/>
              <a:t>-</a:t>
            </a:r>
            <a:r>
              <a:rPr i="0" lang="en-US" sz="2600" u="none" cap="none" strike="noStrike">
                <a:solidFill>
                  <a:srgbClr val="000000"/>
                </a:solidFill>
              </a:rPr>
              <a:t>week (</a:t>
            </a:r>
            <a:r>
              <a:rPr lang="en-US" sz="2600"/>
              <a:t>21</a:t>
            </a:r>
            <a:r>
              <a:rPr i="0" lang="en-US" sz="2600" u="none" cap="none" strike="noStrike">
                <a:solidFill>
                  <a:srgbClr val="000000"/>
                </a:solidFill>
              </a:rPr>
              <a:t> t/m </a:t>
            </a:r>
            <a:r>
              <a:rPr lang="en-US" sz="2600"/>
              <a:t>25</a:t>
            </a:r>
            <a:r>
              <a:rPr i="0" lang="en-US" sz="2600" u="none" cap="none" strike="noStrike">
                <a:solidFill>
                  <a:srgbClr val="000000"/>
                </a:solidFill>
              </a:rPr>
              <a:t> oktober 202</a:t>
            </a:r>
            <a:r>
              <a:rPr lang="en-US" sz="2600"/>
              <a:t>4</a:t>
            </a:r>
            <a:r>
              <a:rPr i="0" lang="en-US" sz="2600" u="none" cap="none" strike="noStrike">
                <a:solidFill>
                  <a:srgbClr val="000000"/>
                </a:solidFill>
              </a:rPr>
              <a:t>)</a:t>
            </a:r>
            <a:endParaRPr/>
          </a:p>
          <a:p>
            <a:pPr indent="-292100" lvl="0" marL="292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Char char="•"/>
            </a:pPr>
            <a:r>
              <a:rPr lang="en-US" sz="2600"/>
              <a:t>Deadline verslag: 09 December 2024</a:t>
            </a:r>
            <a:endParaRPr sz="2600"/>
          </a:p>
          <a:p>
            <a:pPr indent="-292100" lvl="0" marL="292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Char char="•"/>
            </a:pPr>
            <a:r>
              <a:rPr lang="en-US" sz="2600"/>
              <a:t>PWS-avond: </a:t>
            </a:r>
            <a:r>
              <a:rPr b="1" i="0" lang="en-US" sz="2600" u="none" cap="none" strike="noStrike">
                <a:solidFill>
                  <a:srgbClr val="000000"/>
                </a:solidFill>
              </a:rPr>
              <a:t>D</a:t>
            </a:r>
            <a:r>
              <a:rPr b="1" lang="en-US" sz="2600"/>
              <a:t>onder</a:t>
            </a:r>
            <a:r>
              <a:rPr b="1" i="0" lang="en-US" sz="2600" u="none" cap="none" strike="noStrike">
                <a:solidFill>
                  <a:srgbClr val="000000"/>
                </a:solidFill>
              </a:rPr>
              <a:t>dag </a:t>
            </a:r>
            <a:r>
              <a:rPr b="1" lang="en-US" sz="2400">
                <a:solidFill>
                  <a:schemeClr val="dk1"/>
                </a:solidFill>
              </a:rPr>
              <a:t>23 januari 2025</a:t>
            </a:r>
            <a:endParaRPr b="1" sz="2600"/>
          </a:p>
        </p:txBody>
      </p:sp>
      <p:sp>
        <p:nvSpPr>
          <p:cNvPr id="171" name="Google Shape;171;p13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id="172" name="Google Shape;172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5"/>
          <p:cNvSpPr/>
          <p:nvPr/>
        </p:nvSpPr>
        <p:spPr>
          <a:xfrm>
            <a:off x="-313017" y="806081"/>
            <a:ext cx="55689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29450" lIns="29450" spcFirstLastPara="1" rIns="29450" wrap="square" tIns="29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Verdana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Arial"/>
              <a:buNone/>
            </a:pPr>
            <a:r>
              <a:rPr b="1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Een diploma en dan?</a:t>
            </a:r>
            <a:endParaRPr b="1" i="0" sz="26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78" name="Google Shape;178;p15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9" name="Google Shape;179;p15"/>
          <p:cNvSpPr/>
          <p:nvPr/>
        </p:nvSpPr>
        <p:spPr>
          <a:xfrm>
            <a:off x="6242811" y="4845844"/>
            <a:ext cx="2901300" cy="2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271C"/>
              </a:buClr>
              <a:buSzPts val="18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0" name="Google Shape;180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744408" y="282946"/>
            <a:ext cx="2432334" cy="1820773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15"/>
          <p:cNvSpPr txBox="1"/>
          <p:nvPr/>
        </p:nvSpPr>
        <p:spPr>
          <a:xfrm>
            <a:off x="425256" y="1500612"/>
            <a:ext cx="8293500" cy="25443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noAutofit/>
          </a:bodyPr>
          <a:lstStyle/>
          <a:p>
            <a:pPr indent="-292100" lvl="0" marL="292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Char char="●"/>
            </a:pP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LOB-dossier havo/vwo</a:t>
            </a:r>
            <a:endParaRPr b="0" i="0" sz="26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92100" lvl="0" marL="292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Char char="●"/>
            </a:pP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Open dagen/Proefstuderen</a:t>
            </a:r>
            <a:endParaRPr b="0" i="0" sz="26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92100" lvl="0" marL="292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Char char="●"/>
            </a:pP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DigiD aanmaken op </a:t>
            </a:r>
            <a:r>
              <a:rPr b="0" i="0" lang="en-US" sz="2600" u="sng" cap="none" strike="noStrike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www.digid.nl</a:t>
            </a:r>
            <a:endParaRPr b="0" i="0" sz="26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92100" lvl="0" marL="292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Char char="●"/>
            </a:pP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Inschrijven via </a:t>
            </a:r>
            <a:r>
              <a:rPr b="0" i="0" lang="en-US" sz="2600" u="sng" cap="none" strike="noStrike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5"/>
              </a:rPr>
              <a:t>www.studielink.nl</a:t>
            </a:r>
            <a:endParaRPr b="0" i="0" sz="26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92100" lvl="0" marL="292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Char char="●"/>
            </a:pP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Studiefinanciering aanvragen op </a:t>
            </a:r>
            <a:r>
              <a:rPr b="0" i="0" lang="en-US" sz="2600" u="sng" cap="none" strike="noStrike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6"/>
              </a:rPr>
              <a:t>www.duo.nl</a:t>
            </a:r>
            <a:endParaRPr b="0" i="0" sz="26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92100" lvl="0" marL="292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Char char="●"/>
            </a:pP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Doorstroom VWO → </a:t>
            </a:r>
            <a:r>
              <a:rPr b="0" i="0" lang="en-US" sz="2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2e MVT verplicht</a:t>
            </a:r>
            <a:endParaRPr b="0" i="0" sz="26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2921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- 15 december inleveren voorlopige profielkeuze 5h -&gt; 5v !</a:t>
            </a:r>
            <a:endParaRPr sz="26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584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584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584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584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82" name="Google Shape;182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58c4c19a0d_1_16"/>
          <p:cNvSpPr/>
          <p:nvPr/>
        </p:nvSpPr>
        <p:spPr>
          <a:xfrm>
            <a:off x="432848" y="1021000"/>
            <a:ext cx="74721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29450" lIns="29450" spcFirstLastPara="1" rIns="29450" wrap="square" tIns="29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Verdana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Arial"/>
              <a:buNone/>
            </a:pPr>
            <a:r>
              <a:rPr b="1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Inschrijfdata HBO / WO</a:t>
            </a:r>
            <a:endParaRPr b="1" i="0" sz="26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8" name="Google Shape;188;g158c4c19a0d_1_16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89" name="Google Shape;189;g158c4c19a0d_1_16"/>
          <p:cNvSpPr/>
          <p:nvPr/>
        </p:nvSpPr>
        <p:spPr>
          <a:xfrm>
            <a:off x="6242811" y="4845844"/>
            <a:ext cx="2901300" cy="2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271C"/>
              </a:buClr>
              <a:buSzPts val="18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g158c4c19a0d_1_16"/>
          <p:cNvSpPr txBox="1"/>
          <p:nvPr/>
        </p:nvSpPr>
        <p:spPr>
          <a:xfrm>
            <a:off x="382421" y="1715066"/>
            <a:ext cx="5146800" cy="3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1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Belangrijke data:</a:t>
            </a:r>
            <a:endParaRPr b="0" i="0" sz="26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1" name="Google Shape;191;g158c4c19a0d_1_16"/>
          <p:cNvSpPr txBox="1"/>
          <p:nvPr/>
        </p:nvSpPr>
        <p:spPr>
          <a:xfrm>
            <a:off x="407632" y="2295544"/>
            <a:ext cx="7349400" cy="18207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noAutofit/>
          </a:bodyPr>
          <a:lstStyle/>
          <a:p>
            <a:pPr indent="-292100" lvl="0" marL="292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Char char="●"/>
            </a:pP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Vóór </a:t>
            </a:r>
            <a:r>
              <a:rPr b="1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15 januari</a:t>
            </a: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aanmelden voor studie met selectieprocedure</a:t>
            </a:r>
            <a:endParaRPr b="0" i="0" sz="26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92100" lvl="0" marL="292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Char char="●"/>
            </a:pP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Vóór </a:t>
            </a:r>
            <a:r>
              <a:rPr b="1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1 mei</a:t>
            </a: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inschrijven voor andere studie</a:t>
            </a:r>
            <a:endParaRPr b="0" i="0" sz="26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2" name="Google Shape;192;g158c4c19a0d_1_16"/>
          <p:cNvSpPr txBox="1"/>
          <p:nvPr/>
        </p:nvSpPr>
        <p:spPr>
          <a:xfrm>
            <a:off x="571518" y="3798380"/>
            <a:ext cx="7349400" cy="6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b="1" i="0" lang="en-US" sz="19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handige site: </a:t>
            </a:r>
            <a:r>
              <a:rPr b="1" i="0" lang="en-US" sz="1900" u="sng" cap="none" strike="noStrike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3"/>
              </a:rPr>
              <a:t>www.studiekeuze123.nl</a:t>
            </a:r>
            <a:r>
              <a:rPr b="1" i="0" lang="en-US" sz="19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!</a:t>
            </a:r>
            <a:endParaRPr b="1" i="0" sz="19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93" name="Google Shape;193;g158c4c19a0d_1_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8" name="Google Shape;198;p16"/>
          <p:cNvGraphicFramePr/>
          <p:nvPr/>
        </p:nvGraphicFramePr>
        <p:xfrm>
          <a:off x="461062" y="210515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{1D042F9D-5D57-4803-B026-E855460B6FC7}</a:tableStyleId>
              </a:tblPr>
              <a:tblGrid>
                <a:gridCol w="2175425"/>
                <a:gridCol w="1845700"/>
                <a:gridCol w="1902650"/>
              </a:tblGrid>
              <a:tr h="265800"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Verdana"/>
                        <a:buNone/>
                      </a:pPr>
                      <a:r>
                        <a:rPr lang="en-US" sz="15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havo/vwo</a:t>
                      </a:r>
                      <a:endParaRPr sz="700" u="none" cap="none" strike="noStrike"/>
                    </a:p>
                  </a:txBody>
                  <a:tcPr marT="0" marB="0" marR="0" marL="0" anchor="ctr">
                    <a:solidFill>
                      <a:srgbClr val="B7B7B7"/>
                    </a:solidFill>
                  </a:tcPr>
                </a:tc>
                <a:tc hMerge="1"/>
                <a:tc hMerge="1"/>
              </a:tr>
              <a:tr h="265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Verdana"/>
                        <a:buNone/>
                      </a:pPr>
                      <a:r>
                        <a:rPr lang="en-US" sz="15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CKV</a:t>
                      </a:r>
                      <a:endParaRPr sz="700" u="none" cap="none" strike="noStrike"/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Verdana"/>
                        <a:buNone/>
                      </a:pPr>
                      <a:r>
                        <a:rPr lang="en-US" sz="15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6,49   →</a:t>
                      </a:r>
                      <a:endParaRPr sz="700" u="none" cap="none" strike="noStrike"/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Verdana"/>
                        <a:buNone/>
                      </a:pPr>
                      <a:r>
                        <a:rPr lang="en-US" sz="15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700" u="none" cap="none" strike="noStrike"/>
                    </a:p>
                  </a:txBody>
                  <a:tcPr marT="0" marB="0" marR="0" marL="0" anchor="ctr"/>
                </a:tc>
              </a:tr>
              <a:tr h="2685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Verdana"/>
                        <a:buNone/>
                      </a:pPr>
                      <a:r>
                        <a:rPr lang="en-US" sz="15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MA</a:t>
                      </a:r>
                      <a:endParaRPr sz="700" u="none" cap="none" strike="noStrike"/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Verdana"/>
                        <a:buNone/>
                      </a:pPr>
                      <a:r>
                        <a:rPr lang="en-US" sz="15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6,49   →</a:t>
                      </a:r>
                      <a:endParaRPr sz="700" u="none" cap="none" strike="noStrike"/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Verdana"/>
                        <a:buNone/>
                      </a:pPr>
                      <a:r>
                        <a:rPr lang="en-US" sz="15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700" u="none" cap="none" strike="noStrike"/>
                    </a:p>
                  </a:txBody>
                  <a:tcPr marT="0" marB="0" marR="0" marL="0" anchor="ctr"/>
                </a:tc>
              </a:tr>
              <a:tr h="2685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Verdana"/>
                        <a:buNone/>
                      </a:pPr>
                      <a:r>
                        <a:rPr lang="en-US" sz="15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PWS</a:t>
                      </a:r>
                      <a:endParaRPr sz="700" u="none" cap="none" strike="noStrike"/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Verdana"/>
                        <a:buNone/>
                      </a:pPr>
                      <a:r>
                        <a:rPr lang="en-US" sz="15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7,49   →</a:t>
                      </a:r>
                      <a:endParaRPr sz="700" u="none" cap="none" strike="noStrike"/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Verdana"/>
                        <a:buNone/>
                      </a:pPr>
                      <a:r>
                        <a:rPr lang="en-US" sz="15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</a:t>
                      </a:r>
                      <a:endParaRPr sz="700" u="none" cap="none" strike="noStrike"/>
                    </a:p>
                  </a:txBody>
                  <a:tcPr marT="0" marB="0" marR="0" marL="0" anchor="ctr"/>
                </a:tc>
              </a:tr>
              <a:tr h="2685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Verdana"/>
                        <a:buNone/>
                      </a:pPr>
                      <a:r>
                        <a:rPr lang="en-US" sz="15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Combinatiecijfer</a:t>
                      </a:r>
                      <a:endParaRPr sz="700" u="none" cap="none" strike="noStrike"/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Helvetica Neue"/>
                        <a:buNone/>
                      </a:pPr>
                      <a:r>
                        <a:t/>
                      </a:r>
                      <a:endParaRPr sz="700" u="none" cap="none" strike="noStrike"/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Verdana"/>
                        <a:buNone/>
                      </a:pPr>
                      <a:r>
                        <a:rPr lang="en-US" sz="15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700" u="none" cap="none" strike="noStrike"/>
                    </a:p>
                  </a:txBody>
                  <a:tcPr marT="0" marB="0" marR="0" marL="0" anchor="ctr"/>
                </a:tc>
              </a:tr>
            </a:tbl>
          </a:graphicData>
        </a:graphic>
      </p:graphicFrame>
      <p:sp>
        <p:nvSpPr>
          <p:cNvPr id="199" name="Google Shape;199;p16"/>
          <p:cNvSpPr/>
          <p:nvPr/>
        </p:nvSpPr>
        <p:spPr>
          <a:xfrm>
            <a:off x="423354" y="1117637"/>
            <a:ext cx="5417100" cy="1003500"/>
          </a:xfrm>
          <a:prstGeom prst="rect">
            <a:avLst/>
          </a:prstGeom>
          <a:noFill/>
          <a:ln>
            <a:noFill/>
          </a:ln>
        </p:spPr>
        <p:txBody>
          <a:bodyPr anchorCtr="0" anchor="t" bIns="29450" lIns="29450" spcFirstLastPara="1" rIns="29450" wrap="square" tIns="29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1" i="0" lang="en-US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Combinatiecijfer: </a:t>
            </a:r>
            <a:endParaRPr b="0" i="0" sz="1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CKV/ MA / PWS</a:t>
            </a:r>
            <a:endParaRPr b="0" i="0" sz="8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00" name="Google Shape;200;p16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id="201" name="Google Shape;201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"/>
          <p:cNvSpPr txBox="1"/>
          <p:nvPr>
            <p:ph type="title"/>
          </p:nvPr>
        </p:nvSpPr>
        <p:spPr>
          <a:xfrm>
            <a:off x="386667" y="1006080"/>
            <a:ext cx="8198100" cy="326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</a:pPr>
            <a:r>
              <a:rPr b="1" lang="en-US" sz="2900">
                <a:solidFill>
                  <a:schemeClr val="dk1"/>
                </a:solidFill>
              </a:rPr>
              <a:t>Even voorstellen…</a:t>
            </a:r>
            <a:endParaRPr b="1" sz="2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</a:pPr>
            <a:r>
              <a:t/>
            </a:r>
            <a:endParaRPr b="1" sz="2600">
              <a:solidFill>
                <a:schemeClr val="dk1"/>
              </a:solidFill>
            </a:endParaRPr>
          </a:p>
          <a:p>
            <a:pPr indent="0" lvl="1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</a:pPr>
            <a:r>
              <a:t/>
            </a:r>
            <a:endParaRPr sz="2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</a:pPr>
            <a:r>
              <a:rPr lang="en-US" sz="2300">
                <a:solidFill>
                  <a:schemeClr val="dk1"/>
                </a:solidFill>
              </a:rPr>
              <a:t>Dhr. Porras Prado			Teamleider 5h/6v</a:t>
            </a:r>
            <a:endParaRPr sz="2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</a:pPr>
            <a:r>
              <a:rPr lang="en-US" sz="2300">
                <a:solidFill>
                  <a:schemeClr val="dk1"/>
                </a:solidFill>
              </a:rPr>
              <a:t>Mevr. Nichelmann			Teamleider 4m</a:t>
            </a:r>
            <a:endParaRPr sz="2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</a:pPr>
            <a:br>
              <a:rPr lang="en-US" sz="2300">
                <a:solidFill>
                  <a:schemeClr val="dk1"/>
                </a:solidFill>
              </a:rPr>
            </a:br>
            <a:r>
              <a:rPr lang="en-US" sz="2300">
                <a:solidFill>
                  <a:schemeClr val="dk1"/>
                </a:solidFill>
              </a:rPr>
              <a:t>Mevr. Burger-Kock			Examensecretaris </a:t>
            </a:r>
            <a:br>
              <a:rPr lang="en-US" sz="2300">
                <a:solidFill>
                  <a:schemeClr val="dk1"/>
                </a:solidFill>
              </a:rPr>
            </a:br>
            <a:r>
              <a:rPr lang="en-US" sz="2300">
                <a:solidFill>
                  <a:schemeClr val="dk1"/>
                </a:solidFill>
              </a:rPr>
              <a:t>Mevr. Vingerling			Decaan h/v</a:t>
            </a:r>
            <a:endParaRPr sz="2300">
              <a:solidFill>
                <a:schemeClr val="dk1"/>
              </a:solidFill>
            </a:endParaRPr>
          </a:p>
          <a:p>
            <a:pPr indent="0" lvl="1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</a:pPr>
            <a:r>
              <a:rPr lang="en-US" sz="2300">
                <a:solidFill>
                  <a:schemeClr val="dk1"/>
                </a:solidFill>
              </a:rPr>
              <a:t>Mevr. Testa					Decaan m/h</a:t>
            </a:r>
            <a:endParaRPr b="1" sz="2900"/>
          </a:p>
        </p:txBody>
      </p:sp>
      <p:sp>
        <p:nvSpPr>
          <p:cNvPr id="66" name="Google Shape;66;p2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id="67" name="Google Shape;67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7"/>
          <p:cNvSpPr txBox="1"/>
          <p:nvPr>
            <p:ph idx="1" type="body"/>
          </p:nvPr>
        </p:nvSpPr>
        <p:spPr>
          <a:xfrm>
            <a:off x="382925" y="827446"/>
            <a:ext cx="8229600" cy="39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Autofit/>
          </a:bodyPr>
          <a:lstStyle/>
          <a:p>
            <a:pPr indent="-317500" lvl="0" marL="3175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n-US" sz="29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Belangrijke aandachtspunten:</a:t>
            </a:r>
            <a:endParaRPr sz="900"/>
          </a:p>
          <a:p>
            <a:pPr indent="-317500" lvl="0" marL="3175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sz="900"/>
          </a:p>
          <a:p>
            <a:pPr indent="-266700" lvl="0" marL="2921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 sz="2600">
                <a:solidFill>
                  <a:schemeClr val="dk1"/>
                </a:solidFill>
              </a:rPr>
              <a:t>Ziekte: </a:t>
            </a:r>
            <a:endParaRPr sz="2600">
              <a:solidFill>
                <a:schemeClr val="dk1"/>
              </a:solidFill>
            </a:endParaRPr>
          </a:p>
          <a:p>
            <a:pPr indent="-304800" lvl="1" marL="5842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</a:pPr>
            <a:r>
              <a:rPr lang="en-US" sz="2600">
                <a:solidFill>
                  <a:schemeClr val="dk1"/>
                </a:solidFill>
              </a:rPr>
              <a:t>telefonisch door ouders/ verzorgers melden voor aanvang</a:t>
            </a:r>
            <a:endParaRPr sz="2600">
              <a:solidFill>
                <a:schemeClr val="dk1"/>
              </a:solidFill>
            </a:endParaRPr>
          </a:p>
          <a:p>
            <a:pPr indent="-304800" lvl="1" marL="5842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</a:pPr>
            <a:r>
              <a:rPr lang="en-US" sz="2600" u="sng">
                <a:solidFill>
                  <a:schemeClr val="hlink"/>
                </a:solidFill>
                <a:hlinkClick r:id="rId3"/>
              </a:rPr>
              <a:t>absentieverklaring</a:t>
            </a:r>
            <a:r>
              <a:rPr lang="en-US" sz="2600">
                <a:solidFill>
                  <a:schemeClr val="dk1"/>
                </a:solidFill>
              </a:rPr>
              <a:t> inleveren bij TL</a:t>
            </a:r>
            <a:endParaRPr sz="2600"/>
          </a:p>
          <a:p>
            <a:pPr indent="-292100" lvl="0" marL="3175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</a:pPr>
            <a:r>
              <a:rPr lang="en-US" sz="2600"/>
              <a:t>Te laat → tijd is kwijt</a:t>
            </a:r>
            <a:endParaRPr sz="2600"/>
          </a:p>
          <a:p>
            <a:pPr indent="-292100" lvl="0" marL="3175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</a:pPr>
            <a:r>
              <a:rPr lang="en-US" sz="2600"/>
              <a:t>Veel te laat → niet meer starten*</a:t>
            </a:r>
            <a:endParaRPr sz="2600"/>
          </a:p>
          <a:p>
            <a:pPr indent="0" lvl="0" marL="2921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dk1"/>
                </a:solidFill>
              </a:rPr>
              <a:t>na 30 min geen toegang en verplicht herkansing inzetten voor SE </a:t>
            </a:r>
            <a:endParaRPr sz="1300">
              <a:solidFill>
                <a:schemeClr val="dk1"/>
              </a:solidFill>
            </a:endParaRPr>
          </a:p>
          <a:p>
            <a:pPr indent="0" lvl="0" marL="2921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dk1"/>
                </a:solidFill>
              </a:rPr>
              <a:t>(Examenreglement BOOR)</a:t>
            </a:r>
            <a:endParaRPr sz="1300"/>
          </a:p>
        </p:txBody>
      </p:sp>
      <p:sp>
        <p:nvSpPr>
          <p:cNvPr id="207" name="Google Shape;207;p17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id="208" name="Google Shape;208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158c4c19a0d_1_28"/>
          <p:cNvSpPr txBox="1"/>
          <p:nvPr>
            <p:ph idx="1" type="body"/>
          </p:nvPr>
        </p:nvSpPr>
        <p:spPr>
          <a:xfrm>
            <a:off x="392646" y="1177300"/>
            <a:ext cx="8229600" cy="39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Autofit/>
          </a:bodyPr>
          <a:lstStyle/>
          <a:p>
            <a:pPr indent="-317500" lvl="0" marL="3175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n-US" sz="29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Belangrijke aandachtspunten:</a:t>
            </a:r>
            <a:endParaRPr sz="2900"/>
          </a:p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800"/>
          </a:p>
          <a:p>
            <a:pPr indent="-292100" lvl="0" marL="3175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</a:pPr>
            <a:r>
              <a:rPr lang="en-US" sz="2600"/>
              <a:t>Onregelmatigheden (horloge / telefoon…)</a:t>
            </a:r>
            <a:endParaRPr sz="2600"/>
          </a:p>
          <a:p>
            <a:pPr indent="-292100" lvl="0" marL="3175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</a:pPr>
            <a:r>
              <a:rPr lang="en-US" sz="2600"/>
              <a:t>Hulpmiddelen</a:t>
            </a:r>
            <a:endParaRPr sz="2600"/>
          </a:p>
          <a:p>
            <a:pPr indent="-292100" lvl="0" marL="3175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</a:pPr>
            <a:r>
              <a:rPr lang="en-US" sz="2600"/>
              <a:t>Geen wiskunde → Rekenen</a:t>
            </a:r>
            <a:endParaRPr sz="2600"/>
          </a:p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800"/>
          </a:p>
          <a:p>
            <a:pPr indent="0" lvl="0" marL="0" marR="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</a:pPr>
            <a:r>
              <a:t/>
            </a:r>
            <a:endParaRPr sz="2600"/>
          </a:p>
        </p:txBody>
      </p:sp>
      <p:sp>
        <p:nvSpPr>
          <p:cNvPr id="214" name="Google Shape;214;g158c4c19a0d_1_28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id="215" name="Google Shape;215;g158c4c19a0d_1_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8"/>
          <p:cNvSpPr txBox="1"/>
          <p:nvPr>
            <p:ph idx="1" type="body"/>
          </p:nvPr>
        </p:nvSpPr>
        <p:spPr>
          <a:xfrm>
            <a:off x="190808" y="1148070"/>
            <a:ext cx="8384700" cy="365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rmAutofit/>
          </a:bodyPr>
          <a:lstStyle/>
          <a:p>
            <a:pPr indent="0" lvl="0" marL="19050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900"/>
              <a:buNone/>
            </a:pPr>
            <a:r>
              <a:rPr b="1" lang="en-US" sz="2600"/>
              <a:t>Een kandidaat kan deelnemen aan het examen als:</a:t>
            </a:r>
            <a:endParaRPr b="1" sz="2600"/>
          </a:p>
          <a:p>
            <a:pPr indent="0" lvl="0" marL="19050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900"/>
              <a:buNone/>
            </a:pPr>
            <a:r>
              <a:t/>
            </a:r>
            <a:endParaRPr sz="2600"/>
          </a:p>
          <a:p>
            <a:pPr indent="292100" lvl="0" marL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900"/>
              <a:buNone/>
            </a:pPr>
            <a:r>
              <a:rPr lang="en-US" sz="2600"/>
              <a:t>•	voor alle handelingsdelen en het stage-  </a:t>
            </a:r>
            <a:br>
              <a:rPr lang="en-US" sz="2600"/>
            </a:br>
            <a:r>
              <a:rPr lang="en-US" sz="2600"/>
              <a:t>     verslag/ profielwerkstuk de kwalificatie </a:t>
            </a:r>
            <a:br>
              <a:rPr lang="en-US" sz="2600"/>
            </a:br>
            <a:r>
              <a:rPr lang="en-US" sz="2600"/>
              <a:t>     “voldoende” of “goed” is behaald.</a:t>
            </a:r>
            <a:endParaRPr sz="2600"/>
          </a:p>
          <a:p>
            <a:pPr indent="0" lvl="0" marL="19050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900"/>
              <a:buNone/>
            </a:pPr>
            <a:r>
              <a:t/>
            </a:r>
            <a:endParaRPr/>
          </a:p>
          <a:p>
            <a:pPr indent="-317500" lvl="0" marL="317500" rtl="0" algn="l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SzPts val="1900"/>
              <a:buNone/>
            </a:pPr>
            <a:r>
              <a:t/>
            </a:r>
            <a:endParaRPr sz="1900"/>
          </a:p>
        </p:txBody>
      </p:sp>
      <p:sp>
        <p:nvSpPr>
          <p:cNvPr id="221" name="Google Shape;221;p18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Short Stack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18"/>
          <p:cNvSpPr/>
          <p:nvPr/>
        </p:nvSpPr>
        <p:spPr>
          <a:xfrm>
            <a:off x="6242811" y="4845844"/>
            <a:ext cx="2901300" cy="29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271C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4F271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3" name="Google Shape;223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72576" y="3397453"/>
            <a:ext cx="1283025" cy="1279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9"/>
          <p:cNvSpPr txBox="1"/>
          <p:nvPr>
            <p:ph idx="1" type="body"/>
          </p:nvPr>
        </p:nvSpPr>
        <p:spPr>
          <a:xfrm>
            <a:off x="392224" y="1098878"/>
            <a:ext cx="8384700" cy="402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rmAutofit fontScale="25000" lnSpcReduction="20000"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ct val="115533"/>
              <a:buNone/>
            </a:pPr>
            <a:r>
              <a:rPr b="1" lang="en-US" sz="10300"/>
              <a:t>Een mavo-kandidaat is geslaagd als:</a:t>
            </a:r>
            <a:endParaRPr b="1" sz="10300"/>
          </a:p>
          <a:p>
            <a:pPr indent="0" lvl="0" marL="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975"/>
              <a:buNone/>
            </a:pPr>
            <a:r>
              <a:t/>
            </a:r>
            <a:endParaRPr b="1" sz="2600"/>
          </a:p>
          <a:p>
            <a:pPr indent="-290512" lvl="0" marL="29210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03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het </a:t>
            </a:r>
            <a:r>
              <a:rPr b="1" lang="en-US" sz="103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stageverslag</a:t>
            </a:r>
            <a:r>
              <a:rPr lang="en-US" sz="103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:  'voldoende' of 'goed' beoordeeld is.</a:t>
            </a:r>
            <a:endParaRPr sz="103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290512" lvl="0" marL="2921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03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de </a:t>
            </a:r>
            <a:r>
              <a:rPr b="1" lang="en-US" sz="103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kunstvakken </a:t>
            </a:r>
            <a:r>
              <a:rPr lang="en-US" sz="103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I inclusief CKV en lichamelijke opvoeding 'voldoende' of 'goed' beoordeeld is.</a:t>
            </a:r>
            <a:endParaRPr sz="103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290512" lvl="0" marL="292100" rtl="0" algn="l">
              <a:lnSpc>
                <a:spcPct val="11851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03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het </a:t>
            </a:r>
            <a:r>
              <a:rPr b="1" lang="en-US" sz="103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eindcijfer Nederlands</a:t>
            </a:r>
            <a:r>
              <a:rPr lang="en-US" sz="103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 afgerond een 5 of hoger is.</a:t>
            </a:r>
            <a:endParaRPr sz="103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290512" lvl="0" marL="292100" rtl="0" algn="l">
              <a:lnSpc>
                <a:spcPct val="11851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03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het </a:t>
            </a:r>
            <a:r>
              <a:rPr b="1" lang="en-US" sz="103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gemiddeld cijfer centrale examens</a:t>
            </a:r>
            <a:r>
              <a:rPr lang="en-US" sz="103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5,5 of hoger.</a:t>
            </a:r>
            <a:endParaRPr sz="103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8519"/>
              </a:lnSpc>
              <a:spcBef>
                <a:spcPts val="0"/>
              </a:spcBef>
              <a:spcAft>
                <a:spcPts val="0"/>
              </a:spcAft>
              <a:buSzPct val="115533"/>
              <a:buNone/>
            </a:pPr>
            <a:r>
              <a:rPr lang="en-US" sz="103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én als….</a:t>
            </a:r>
            <a:endParaRPr sz="103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58420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975"/>
              <a:buNone/>
            </a:pPr>
            <a:r>
              <a:t/>
            </a:r>
            <a:endParaRPr sz="2600"/>
          </a:p>
        </p:txBody>
      </p:sp>
      <p:sp>
        <p:nvSpPr>
          <p:cNvPr id="230" name="Google Shape;230;p19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Short Stack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19"/>
          <p:cNvSpPr/>
          <p:nvPr/>
        </p:nvSpPr>
        <p:spPr>
          <a:xfrm>
            <a:off x="6242811" y="4845844"/>
            <a:ext cx="2901300" cy="29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271C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link: slaag-zakregeling</a:t>
            </a:r>
            <a:endParaRPr b="1" i="0" sz="1800" u="none" cap="none" strike="noStrike">
              <a:solidFill>
                <a:srgbClr val="4F271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2" name="Google Shape;232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158c4c19a0d_1_47"/>
          <p:cNvSpPr txBox="1"/>
          <p:nvPr>
            <p:ph idx="1" type="body"/>
          </p:nvPr>
        </p:nvSpPr>
        <p:spPr>
          <a:xfrm>
            <a:off x="379661" y="720613"/>
            <a:ext cx="8384700" cy="402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rmAutofit fontScale="25000" lnSpcReduction="20000"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ct val="115533"/>
              <a:buNone/>
            </a:pPr>
            <a:r>
              <a:rPr b="1" lang="en-US" sz="10300"/>
              <a:t>Een mavo-kandidaat is geslaagd als:</a:t>
            </a:r>
            <a:endParaRPr b="1" sz="10300"/>
          </a:p>
          <a:p>
            <a:pPr indent="0" lvl="0" marL="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ct val="115533"/>
              <a:buNone/>
            </a:pPr>
            <a:r>
              <a:rPr lang="en-US" sz="103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én als….</a:t>
            </a:r>
            <a:endParaRPr sz="103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290512" lvl="0" marL="2921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03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de eindcijfers van</a:t>
            </a:r>
            <a:r>
              <a:rPr b="1" lang="en-US" sz="103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alle examenvakken:</a:t>
            </a:r>
            <a:endParaRPr b="1" sz="103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03212" lvl="1" marL="58420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103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Alles 6 of hoger behaald, of;</a:t>
            </a:r>
            <a:endParaRPr sz="103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03212" lvl="1" marL="58420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103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één 5 en de rest 6 of hoger behaald, of;</a:t>
            </a:r>
            <a:endParaRPr sz="103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03212" lvl="1" marL="58420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103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één 4, één 7 of hoger en voor de rest 6 of hoger, of;</a:t>
            </a:r>
            <a:endParaRPr sz="103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03212" lvl="1" marL="58420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103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twee keer een 5, één 7 of hoger en voor de rest 6 of hoger;</a:t>
            </a:r>
            <a:endParaRPr sz="103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03212" lvl="1" marL="58420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103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geen enkel eindcijfer lager dan een 4.</a:t>
            </a:r>
            <a:endParaRPr sz="9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g158c4c19a0d_1_47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Short Stack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g158c4c19a0d_1_47"/>
          <p:cNvSpPr/>
          <p:nvPr/>
        </p:nvSpPr>
        <p:spPr>
          <a:xfrm>
            <a:off x="6242811" y="4845844"/>
            <a:ext cx="2901300" cy="29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271C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link: slaag-zakregeling</a:t>
            </a:r>
            <a:endParaRPr b="1" i="0" sz="1800" u="none" cap="none" strike="noStrike">
              <a:solidFill>
                <a:srgbClr val="4F271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0" name="Google Shape;240;g158c4c19a0d_1_4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158c4c19a0d_1_34"/>
          <p:cNvSpPr txBox="1"/>
          <p:nvPr>
            <p:ph idx="1" type="body"/>
          </p:nvPr>
        </p:nvSpPr>
        <p:spPr>
          <a:xfrm>
            <a:off x="392512" y="1072433"/>
            <a:ext cx="8384700" cy="402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rm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3000"/>
              <a:buNone/>
            </a:pPr>
            <a:r>
              <a:rPr b="1" lang="en-US" sz="2600"/>
              <a:t>Een havo/vwo-kandidaat is geslaagd als:</a:t>
            </a:r>
            <a:endParaRPr b="1" sz="2600"/>
          </a:p>
          <a:p>
            <a:pPr indent="0" lvl="0" marL="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b="1" sz="2600"/>
          </a:p>
          <a:p>
            <a:pPr indent="-292100" lvl="0" marL="292100" marR="0" rtl="0" algn="l">
              <a:lnSpc>
                <a:spcPct val="11851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-US" sz="26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LO:  'voldoende' of 'goed' beoordeeld is</a:t>
            </a:r>
            <a:endParaRPr sz="26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292100" marR="0" rtl="0" algn="l">
              <a:lnSpc>
                <a:spcPct val="11851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-US" sz="26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eindcijfer kernvakken (Ne/En/Wis*) maximaal één 5, de rest 6 of hoger.</a:t>
            </a:r>
            <a:endParaRPr sz="26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292100" lvl="0" marL="292100" marR="0" rtl="0" algn="l">
              <a:lnSpc>
                <a:spcPct val="11851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en-US" sz="26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het gemiddeld cijfer centrale examens 5,5 of hoger.</a:t>
            </a:r>
            <a:endParaRPr sz="26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8519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 sz="26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én als….</a:t>
            </a:r>
            <a:endParaRPr sz="2600">
              <a:highlight>
                <a:schemeClr val="lt1"/>
              </a:highlight>
            </a:endParaRPr>
          </a:p>
        </p:txBody>
      </p:sp>
      <p:sp>
        <p:nvSpPr>
          <p:cNvPr id="246" name="Google Shape;246;g158c4c19a0d_1_34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Short Stack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g158c4c19a0d_1_34"/>
          <p:cNvSpPr/>
          <p:nvPr/>
        </p:nvSpPr>
        <p:spPr>
          <a:xfrm>
            <a:off x="6242811" y="4845844"/>
            <a:ext cx="2901300" cy="29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271C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link: slaag-zakregeling</a:t>
            </a:r>
            <a:endParaRPr b="1" i="0" sz="1800" u="none" cap="none" strike="noStrike">
              <a:solidFill>
                <a:srgbClr val="4F271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8" name="Google Shape;248;g158c4c19a0d_1_3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158c4c19a0d_1_55"/>
          <p:cNvSpPr txBox="1"/>
          <p:nvPr>
            <p:ph idx="1" type="body"/>
          </p:nvPr>
        </p:nvSpPr>
        <p:spPr>
          <a:xfrm>
            <a:off x="392513" y="807697"/>
            <a:ext cx="8384700" cy="402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rmAutofit fontScale="25000" lnSpcReduction="20000"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ct val="115533"/>
              <a:buNone/>
            </a:pPr>
            <a:r>
              <a:rPr b="1" lang="en-US" sz="10300"/>
              <a:t>Een havo/vwo-kandidaat is geslaagd als:</a:t>
            </a:r>
            <a:endParaRPr b="1" sz="10300"/>
          </a:p>
          <a:p>
            <a:pPr indent="0" lvl="0" marL="0" marR="0" rtl="0" algn="l">
              <a:lnSpc>
                <a:spcPct val="118519"/>
              </a:lnSpc>
              <a:spcBef>
                <a:spcPts val="0"/>
              </a:spcBef>
              <a:spcAft>
                <a:spcPts val="0"/>
              </a:spcAft>
              <a:buSzPct val="115533"/>
              <a:buNone/>
            </a:pPr>
            <a:r>
              <a:rPr lang="en-US" sz="103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én als….</a:t>
            </a:r>
            <a:endParaRPr sz="103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290512" lvl="0" marL="2921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03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de eindcijfers van</a:t>
            </a:r>
            <a:r>
              <a:rPr b="1" lang="en-US" sz="103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 alle examenvakken:</a:t>
            </a:r>
            <a:endParaRPr b="1" sz="103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03212" lvl="1" marL="58420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103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alles 6 of hoger behaald, of;</a:t>
            </a:r>
            <a:endParaRPr sz="103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03212" lvl="1" marL="58420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103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één 5 en de rest 6 of hoger behaald, of;</a:t>
            </a:r>
            <a:endParaRPr sz="103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03212" lvl="1" marL="58420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103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één 4 en de rest 6 of hoger, maar alsnog gemiddeld minimaal 6,0, of;</a:t>
            </a:r>
            <a:endParaRPr sz="103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03212" lvl="1" marL="58420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103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twee keer een 5 of een 5 en een 4, en de rest 6 of hoger, maar alsnog gemiddeld minimaal 6,0,</a:t>
            </a:r>
            <a:endParaRPr sz="103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03212" lvl="1" marL="584200" rtl="0" algn="l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-US" sz="103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geen enkel eindcijfer* lager dan een 4 behaald is. </a:t>
            </a:r>
            <a:endParaRPr sz="103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292100" rtl="0" algn="r">
              <a:lnSpc>
                <a:spcPct val="133333"/>
              </a:lnSpc>
              <a:spcBef>
                <a:spcPts val="0"/>
              </a:spcBef>
              <a:spcAft>
                <a:spcPts val="0"/>
              </a:spcAft>
              <a:buSzPct val="154545"/>
              <a:buNone/>
            </a:pPr>
            <a:r>
              <a:rPr lang="en-US" sz="77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* Inclusief de losse eindcijfers in het combinatiecijfer </a:t>
            </a:r>
            <a:endParaRPr sz="7700">
              <a:solidFill>
                <a:schemeClr val="dk1"/>
              </a:solidFill>
              <a:highlight>
                <a:schemeClr val="lt1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g158c4c19a0d_1_55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Short Stack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g158c4c19a0d_1_55"/>
          <p:cNvSpPr/>
          <p:nvPr/>
        </p:nvSpPr>
        <p:spPr>
          <a:xfrm>
            <a:off x="6242811" y="4845844"/>
            <a:ext cx="2901300" cy="29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271C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link: slaag-zakregeling</a:t>
            </a:r>
            <a:endParaRPr b="1" i="0" sz="1800" u="none" cap="none" strike="noStrike">
              <a:solidFill>
                <a:srgbClr val="4F271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6" name="Google Shape;256;g158c4c19a0d_1_5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0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262" name="Google Shape;262;p20"/>
          <p:cNvSpPr txBox="1"/>
          <p:nvPr>
            <p:ph idx="1" type="body"/>
          </p:nvPr>
        </p:nvSpPr>
        <p:spPr>
          <a:xfrm>
            <a:off x="457646" y="1200485"/>
            <a:ext cx="8228700" cy="273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Autofit/>
          </a:bodyPr>
          <a:lstStyle/>
          <a:p>
            <a:pPr indent="-317500" lvl="0" marL="3175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17500" lvl="0" marL="317500" marR="0" rtl="0" algn="ctr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1" i="0" sz="46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17500" lvl="0" marL="317500" marR="0" rtl="0" algn="ctr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lang="en-US" sz="4600"/>
              <a:t>Z</a:t>
            </a:r>
            <a:r>
              <a:rPr b="1" i="0" lang="en-US" sz="4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akken of slagen?</a:t>
            </a:r>
            <a:endParaRPr/>
          </a:p>
        </p:txBody>
      </p:sp>
      <p:sp>
        <p:nvSpPr>
          <p:cNvPr id="263" name="Google Shape;263;p20"/>
          <p:cNvSpPr/>
          <p:nvPr/>
        </p:nvSpPr>
        <p:spPr>
          <a:xfrm>
            <a:off x="6242811" y="4845844"/>
            <a:ext cx="2901300" cy="2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271C"/>
              </a:buClr>
              <a:buSzPts val="18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21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70" name="Google Shape;270;p21"/>
          <p:cNvGraphicFramePr/>
          <p:nvPr/>
        </p:nvGraphicFramePr>
        <p:xfrm>
          <a:off x="470253" y="127287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{C138F3F1-C0EF-43DA-8EEB-7ECD54930376}</a:tableStyleId>
              </a:tblPr>
              <a:tblGrid>
                <a:gridCol w="2059875"/>
                <a:gridCol w="1302400"/>
                <a:gridCol w="1238000"/>
                <a:gridCol w="1451825"/>
              </a:tblGrid>
              <a:tr h="302725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Leerling </a:t>
                      </a: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4M </a:t>
                      </a:r>
                      <a:endParaRPr b="1"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SE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CE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Eindcijfer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2725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NE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6,4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5,6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2725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EN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7,5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7,2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2725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FA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6,2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5,0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2725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WI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6,0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5,0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2725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AK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6,1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6,0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2725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GS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7,1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4,1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2725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MA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6,0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 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2725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RE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7,0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Helvetica Neue"/>
                        <a:buNone/>
                      </a:pPr>
                      <a:r>
                        <a:t/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2725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i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Gemiddelde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i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 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0" i="0" lang="en-US" sz="13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5,48</a:t>
                      </a:r>
                      <a:endParaRPr b="0" i="0" sz="1300" u="none" cap="none" strike="noStrike">
                        <a:solidFill>
                          <a:schemeClr val="dk1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i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 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271" name="Google Shape;271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22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77" name="Google Shape;277;p22"/>
          <p:cNvGraphicFramePr/>
          <p:nvPr/>
        </p:nvGraphicFramePr>
        <p:xfrm>
          <a:off x="470253" y="126341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{C138F3F1-C0EF-43DA-8EEB-7ECD54930376}</a:tableStyleId>
              </a:tblPr>
              <a:tblGrid>
                <a:gridCol w="2059875"/>
                <a:gridCol w="1302400"/>
                <a:gridCol w="1238000"/>
                <a:gridCol w="1451825"/>
              </a:tblGrid>
              <a:tr h="302725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Leerling </a:t>
                      </a: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4M </a:t>
                      </a:r>
                      <a:endParaRPr b="1"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SE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CE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Eindcijfer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2725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NE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6,4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5,6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2725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EN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7,5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7,2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2725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FA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6,2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5,0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2725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WI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6,0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5,0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2725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AK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6,1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6,0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2725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GS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7,1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4,1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2725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MA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6,0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 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2725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RE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7,0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Helvetica Neue"/>
                        <a:buNone/>
                      </a:pPr>
                      <a:r>
                        <a:t/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2725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i="1" lang="en-US" sz="1300" u="none" cap="none" strike="noStrike">
                          <a:solidFill>
                            <a:srgbClr val="FF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Gemiddelde</a:t>
                      </a:r>
                      <a:endParaRPr sz="1300" u="none" cap="none" strike="noStrike">
                        <a:solidFill>
                          <a:srgbClr val="FF0000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i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 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0" i="0" lang="en-US" sz="13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5,48</a:t>
                      </a:r>
                      <a:endParaRPr b="0" i="0" sz="1300" u="none" cap="none" strike="noStrike">
                        <a:solidFill>
                          <a:schemeClr val="dk1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i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 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78" name="Google Shape;278;p22"/>
          <p:cNvSpPr txBox="1"/>
          <p:nvPr/>
        </p:nvSpPr>
        <p:spPr>
          <a:xfrm>
            <a:off x="513123" y="4377884"/>
            <a:ext cx="6051900" cy="3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Gezakt omdat gemiddeld CE-cijfer geen 5,5 of hoger is</a:t>
            </a:r>
            <a:endParaRPr b="0" i="0" sz="1300" u="none" cap="none" strike="noStrike">
              <a:solidFill>
                <a:srgbClr val="FF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79" name="Google Shape;279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"/>
          <p:cNvSpPr txBox="1"/>
          <p:nvPr>
            <p:ph type="title"/>
          </p:nvPr>
        </p:nvSpPr>
        <p:spPr>
          <a:xfrm>
            <a:off x="437092" y="1006080"/>
            <a:ext cx="8418300" cy="326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</a:pPr>
            <a:r>
              <a:rPr b="1" lang="en-US" sz="2900">
                <a:solidFill>
                  <a:schemeClr val="dk1"/>
                </a:solidFill>
              </a:rPr>
              <a:t>Coaches</a:t>
            </a:r>
            <a:endParaRPr b="1" sz="2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</a:pPr>
            <a:r>
              <a:t/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</a:pPr>
            <a:r>
              <a:rPr lang="en-US" sz="2100">
                <a:solidFill>
                  <a:schemeClr val="dk1"/>
                </a:solidFill>
              </a:rPr>
              <a:t>Mevr. Boeijenga (+ Mevr. Testa)	</a:t>
            </a:r>
            <a:r>
              <a:rPr lang="en-US" sz="2100">
                <a:solidFill>
                  <a:schemeClr val="dk1"/>
                </a:solidFill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4M			lokaal</a:t>
            </a:r>
            <a:r>
              <a:rPr lang="en-US" sz="2100">
                <a:solidFill>
                  <a:schemeClr val="dk1"/>
                </a:solidFill>
              </a:rPr>
              <a:t> 006 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</a:pPr>
            <a:r>
              <a:rPr lang="en-US" sz="2100">
                <a:solidFill>
                  <a:schemeClr val="dk1"/>
                </a:solidFill>
              </a:rPr>
              <a:t>Dhr. Santos + Dhr. de Vries		5Ha/b		lokaal 219/220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</a:pPr>
            <a:r>
              <a:rPr lang="en-US" sz="2100">
                <a:solidFill>
                  <a:schemeClr val="dk1"/>
                </a:solidFill>
              </a:rPr>
              <a:t>Mevr. Burger-Kock					5Ha/b		lokaal 219/220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</a:pPr>
            <a:r>
              <a:rPr lang="en-US" sz="2100">
                <a:solidFill>
                  <a:schemeClr val="dk1"/>
                </a:solidFill>
              </a:rPr>
              <a:t>Mevr. Carrilho (+ Mvr. Blonk)		6V			lokaal 126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</a:pPr>
            <a:r>
              <a:t/>
            </a:r>
            <a:endParaRPr b="1" sz="29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</a:pPr>
            <a:r>
              <a:t/>
            </a:r>
            <a:endParaRPr sz="1500"/>
          </a:p>
        </p:txBody>
      </p:sp>
      <p:sp>
        <p:nvSpPr>
          <p:cNvPr id="73" name="Google Shape;73;p3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id="74" name="Google Shape;7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23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23"/>
          <p:cNvSpPr/>
          <p:nvPr/>
        </p:nvSpPr>
        <p:spPr>
          <a:xfrm>
            <a:off x="6242811" y="4845844"/>
            <a:ext cx="2901300" cy="29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271C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4F271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86" name="Google Shape;286;p23"/>
          <p:cNvGraphicFramePr/>
          <p:nvPr/>
        </p:nvGraphicFramePr>
        <p:xfrm>
          <a:off x="471437" y="127587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{C138F3F1-C0EF-43DA-8EEB-7ECD54930376}</a:tableStyleId>
              </a:tblPr>
              <a:tblGrid>
                <a:gridCol w="1932875"/>
                <a:gridCol w="1061000"/>
                <a:gridCol w="1362300"/>
                <a:gridCol w="1515100"/>
              </a:tblGrid>
              <a:tr h="2736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Leerling </a:t>
                      </a: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4M </a:t>
                      </a:r>
                      <a:endParaRPr b="1"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SE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CE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Eindcijfer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36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NE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0" lang="en-US" sz="13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5,4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0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5,5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0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36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EN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0" lang="en-US" sz="13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7,5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0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7,4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0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36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WI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0" lang="en-US" sz="13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5,8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0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5,0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0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36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GS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5,0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6,0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36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EC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7,1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4,1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36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BI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6,8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5,0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36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MA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6,0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 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36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RE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5,0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Helvetica Neue"/>
                        <a:buNone/>
                      </a:pPr>
                      <a:r>
                        <a:t/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36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i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Gemiddelde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i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 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i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5,5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i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 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3600">
                <a:tc gridSpan="4"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"/>
                        <a:buFont typeface="Helvetica Neue"/>
                        <a:buNone/>
                      </a:pPr>
                      <a:r>
                        <a:t/>
                      </a:r>
                      <a:endParaRPr sz="6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</a:tbl>
          </a:graphicData>
        </a:graphic>
      </p:graphicFrame>
      <p:pic>
        <p:nvPicPr>
          <p:cNvPr id="287" name="Google Shape;287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24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24"/>
          <p:cNvSpPr/>
          <p:nvPr/>
        </p:nvSpPr>
        <p:spPr>
          <a:xfrm>
            <a:off x="6242811" y="4845844"/>
            <a:ext cx="2901300" cy="29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271C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4F271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94" name="Google Shape;294;p24"/>
          <p:cNvGraphicFramePr/>
          <p:nvPr/>
        </p:nvGraphicFramePr>
        <p:xfrm>
          <a:off x="458834" y="127587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{C138F3F1-C0EF-43DA-8EEB-7ECD54930376}</a:tableStyleId>
              </a:tblPr>
              <a:tblGrid>
                <a:gridCol w="1932875"/>
                <a:gridCol w="1061000"/>
                <a:gridCol w="1362300"/>
                <a:gridCol w="1515100"/>
              </a:tblGrid>
              <a:tr h="2736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Leerling </a:t>
                      </a: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4M </a:t>
                      </a:r>
                      <a:endParaRPr b="1"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SE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CE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Eindcijfer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36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NE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0" lang="en-US" sz="13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5,4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0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5,5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0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9CC00"/>
                    </a:solidFill>
                  </a:tcPr>
                </a:tc>
              </a:tr>
              <a:tr h="2736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EN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0" lang="en-US" sz="13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7,5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0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7,4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0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36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WI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0" lang="en-US" sz="13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5,8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0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5,0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0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9CC00"/>
                    </a:solidFill>
                  </a:tcPr>
                </a:tc>
              </a:tr>
              <a:tr h="2736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GS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5,0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6,0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36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EC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7,1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4,1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36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BI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6,8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5,0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36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MA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6,0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 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</a:t>
                      </a:r>
                      <a:endParaRPr sz="700" u="none" cap="none" strike="noStrike"/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9CC00"/>
                    </a:solidFill>
                  </a:tcPr>
                </a:tc>
              </a:tr>
              <a:tr h="2736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RE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5,0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Helvetica Neue"/>
                        <a:buNone/>
                      </a:pPr>
                      <a:r>
                        <a:t/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36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i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Gemiddelde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i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 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i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5,5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i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 </a:t>
                      </a:r>
                      <a:endParaRPr sz="13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3600">
                <a:tc gridSpan="4"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"/>
                        <a:buFont typeface="Helvetica Neue"/>
                        <a:buNone/>
                      </a:pPr>
                      <a:r>
                        <a:t/>
                      </a:r>
                      <a:endParaRPr sz="6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8225" marL="482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</a:tbl>
          </a:graphicData>
        </a:graphic>
      </p:graphicFrame>
      <p:sp>
        <p:nvSpPr>
          <p:cNvPr id="295" name="Google Shape;295;p24"/>
          <p:cNvSpPr txBox="1"/>
          <p:nvPr/>
        </p:nvSpPr>
        <p:spPr>
          <a:xfrm>
            <a:off x="457357" y="4408317"/>
            <a:ext cx="5871300" cy="319200"/>
          </a:xfrm>
          <a:prstGeom prst="rect">
            <a:avLst/>
          </a:prstGeom>
          <a:solidFill>
            <a:srgbClr val="99CC00"/>
          </a:solidFill>
          <a:ln>
            <a:noFill/>
          </a:ln>
        </p:spPr>
        <p:txBody>
          <a:bodyPr anchorCtr="0" anchor="t" bIns="58925" lIns="58925" spcFirstLastPara="1" rIns="58925" wrap="square" tIns="589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Geslaagd!</a:t>
            </a:r>
            <a:endParaRPr b="0" i="0" sz="13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96" name="Google Shape;296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1" name="Google Shape;301;p27"/>
          <p:cNvGraphicFramePr/>
          <p:nvPr/>
        </p:nvGraphicFramePr>
        <p:xfrm>
          <a:off x="447953" y="12785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{1D042F9D-5D57-4803-B026-E855460B6FC7}</a:tableStyleId>
              </a:tblPr>
              <a:tblGrid>
                <a:gridCol w="2184200"/>
                <a:gridCol w="1659125"/>
                <a:gridCol w="1659875"/>
                <a:gridCol w="1585100"/>
              </a:tblGrid>
              <a:tr h="236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Helvetica Neue"/>
                        <a:buNone/>
                      </a:pPr>
                      <a:r>
                        <a:rPr b="1" lang="en-US" sz="1300" u="none" cap="none" strike="noStrike">
                          <a:solidFill>
                            <a:schemeClr val="dk1"/>
                          </a:solidFill>
                        </a:rPr>
                        <a:t>HV</a:t>
                      </a:r>
                      <a:r>
                        <a:rPr lang="en-US" sz="1300" u="none" cap="none" strike="noStrike">
                          <a:solidFill>
                            <a:schemeClr val="dk1"/>
                          </a:solidFill>
                        </a:rPr>
                        <a:t>-leerling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SE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CE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Eindcijfer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</a:tr>
              <a:tr h="207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Ne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5,4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5,5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</a:tr>
              <a:tr h="207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En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7,5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7,4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</a:tr>
              <a:tr h="207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Fa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6,2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6,4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</a:tr>
              <a:tr h="207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WiA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5,8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5,0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</a:tr>
              <a:tr h="207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Na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5,0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6,0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</a:tr>
              <a:tr h="207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Sk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7,1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4,1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</a:tr>
              <a:tr h="207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Bi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6,8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5,0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</a:tr>
              <a:tr h="207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Beco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6,0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5,2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</a:tr>
              <a:tr h="207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Combicijfer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Helvetica Neue"/>
                        <a:buNone/>
                      </a:pPr>
                      <a:r>
                        <a:t/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Helvetica Neue"/>
                        <a:buNone/>
                      </a:pPr>
                      <a:r>
                        <a:t/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8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</a:tr>
              <a:tr h="207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Helvetica Neue"/>
                        <a:buNone/>
                      </a:pPr>
                      <a:r>
                        <a:t/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Helvetica Neue"/>
                        <a:buNone/>
                      </a:pPr>
                      <a:r>
                        <a:t/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Helvetica Neue"/>
                        <a:buNone/>
                      </a:pPr>
                      <a:r>
                        <a:t/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Helvetica Neue"/>
                        <a:buNone/>
                      </a:pPr>
                      <a:r>
                        <a:t/>
                      </a:r>
                      <a:endParaRPr sz="700" u="none" cap="none" strike="noStrike"/>
                    </a:p>
                  </a:txBody>
                  <a:tcPr marT="0" marB="0" marR="0" marL="0"/>
                </a:tc>
              </a:tr>
              <a:tr h="228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i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Gemiddelde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Helvetica Neue"/>
                        <a:buNone/>
                      </a:pPr>
                      <a:r>
                        <a:t/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i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5,6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Helvetica Neue"/>
                        <a:buNone/>
                      </a:pPr>
                      <a:r>
                        <a:t/>
                      </a:r>
                      <a:endParaRPr sz="700" u="none" cap="none" strike="noStrike"/>
                    </a:p>
                  </a:txBody>
                  <a:tcPr marT="0" marB="0" marR="0" marL="0"/>
                </a:tc>
              </a:tr>
            </a:tbl>
          </a:graphicData>
        </a:graphic>
      </p:graphicFrame>
      <p:sp>
        <p:nvSpPr>
          <p:cNvPr id="302" name="Google Shape;302;p27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03" name="Google Shape;303;p27"/>
          <p:cNvSpPr/>
          <p:nvPr/>
        </p:nvSpPr>
        <p:spPr>
          <a:xfrm>
            <a:off x="6242811" y="4845844"/>
            <a:ext cx="2901300" cy="2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271C"/>
              </a:buClr>
              <a:buSzPts val="18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4" name="Google Shape;304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9" name="Google Shape;309;p28"/>
          <p:cNvGraphicFramePr/>
          <p:nvPr/>
        </p:nvGraphicFramePr>
        <p:xfrm>
          <a:off x="473167" y="122179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{1D042F9D-5D57-4803-B026-E855460B6FC7}</a:tableStyleId>
              </a:tblPr>
              <a:tblGrid>
                <a:gridCol w="2184200"/>
                <a:gridCol w="1659125"/>
                <a:gridCol w="1659875"/>
                <a:gridCol w="1585100"/>
              </a:tblGrid>
              <a:tr h="236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Helvetica Neue"/>
                        <a:buNone/>
                      </a:pPr>
                      <a:r>
                        <a:rPr b="1" lang="en-US" sz="1300" u="none" cap="none" strike="noStrike">
                          <a:solidFill>
                            <a:schemeClr val="dk1"/>
                          </a:solidFill>
                        </a:rPr>
                        <a:t>HV</a:t>
                      </a:r>
                      <a:r>
                        <a:rPr lang="en-US" sz="1300" u="none" cap="none" strike="noStrike">
                          <a:solidFill>
                            <a:schemeClr val="dk1"/>
                          </a:solidFill>
                        </a:rPr>
                        <a:t>-leerling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SE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CE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Eindcijfer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</a:tr>
              <a:tr h="207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solidFill>
                            <a:srgbClr val="FF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Ne</a:t>
                      </a:r>
                      <a:endParaRPr sz="700" u="none" cap="none" strike="noStrike"/>
                    </a:p>
                  </a:txBody>
                  <a:tcPr marT="0" marB="0" marR="0" marL="0"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5,4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5,5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</a:t>
                      </a:r>
                      <a:endParaRPr sz="700" u="none" cap="none" strike="noStrike"/>
                    </a:p>
                  </a:txBody>
                  <a:tcPr marT="0" marB="0" marR="0" marL="0">
                    <a:solidFill>
                      <a:srgbClr val="FABF8F"/>
                    </a:solidFill>
                  </a:tcPr>
                </a:tc>
              </a:tr>
              <a:tr h="207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En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7,5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7,4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</a:tr>
              <a:tr h="207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Fa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6,2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6,4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</a:tr>
              <a:tr h="207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solidFill>
                            <a:srgbClr val="FF0000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WiA</a:t>
                      </a:r>
                      <a:endParaRPr sz="700" u="none" cap="none" strike="noStrike"/>
                    </a:p>
                  </a:txBody>
                  <a:tcPr marT="0" marB="0" marR="0" marL="0"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5,8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5,0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</a:t>
                      </a:r>
                      <a:endParaRPr sz="700" u="none" cap="none" strike="noStrike"/>
                    </a:p>
                  </a:txBody>
                  <a:tcPr marT="0" marB="0" marR="0" marL="0">
                    <a:solidFill>
                      <a:srgbClr val="FABF8F"/>
                    </a:solidFill>
                  </a:tcPr>
                </a:tc>
              </a:tr>
              <a:tr h="207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Na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5,0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6,0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</a:tr>
              <a:tr h="207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Sk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7,1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4,1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</a:tr>
              <a:tr h="207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Bi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6,8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5,0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</a:tr>
              <a:tr h="207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Beco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6,0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5,2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</a:tr>
              <a:tr h="207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Combicijfer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Helvetica Neue"/>
                        <a:buNone/>
                      </a:pPr>
                      <a:r>
                        <a:t/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Helvetica Neue"/>
                        <a:buNone/>
                      </a:pPr>
                      <a:r>
                        <a:t/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b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8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</a:tr>
              <a:tr h="207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Helvetica Neue"/>
                        <a:buNone/>
                      </a:pPr>
                      <a:r>
                        <a:t/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Helvetica Neue"/>
                        <a:buNone/>
                      </a:pPr>
                      <a:r>
                        <a:t/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Helvetica Neue"/>
                        <a:buNone/>
                      </a:pPr>
                      <a:r>
                        <a:t/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Helvetica Neue"/>
                        <a:buNone/>
                      </a:pPr>
                      <a:r>
                        <a:t/>
                      </a:r>
                      <a:endParaRPr sz="700" u="none" cap="none" strike="noStrike"/>
                    </a:p>
                  </a:txBody>
                  <a:tcPr marT="0" marB="0" marR="0" marL="0"/>
                </a:tc>
              </a:tr>
              <a:tr h="228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i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Gemiddelde</a:t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Helvetica Neue"/>
                        <a:buNone/>
                      </a:pPr>
                      <a:r>
                        <a:t/>
                      </a:r>
                      <a:endParaRPr sz="700" u="none" cap="none" strike="noStrike"/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Verdana"/>
                        <a:buNone/>
                      </a:pPr>
                      <a:r>
                        <a:rPr i="1" lang="en-US" sz="13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5,6</a:t>
                      </a:r>
                      <a:endParaRPr sz="700" u="none" cap="none" strike="noStrike"/>
                    </a:p>
                  </a:txBody>
                  <a:tcPr marT="0" marB="0" marR="0" marL="0">
                    <a:solidFill>
                      <a:srgbClr val="8EC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Helvetica Neue"/>
                        <a:buNone/>
                      </a:pPr>
                      <a:r>
                        <a:t/>
                      </a:r>
                      <a:endParaRPr sz="700" u="none" cap="none" strike="noStrike"/>
                    </a:p>
                  </a:txBody>
                  <a:tcPr marT="0" marB="0" marR="0" marL="0"/>
                </a:tc>
              </a:tr>
            </a:tbl>
          </a:graphicData>
        </a:graphic>
      </p:graphicFrame>
      <p:sp>
        <p:nvSpPr>
          <p:cNvPr id="310" name="Google Shape;310;p28"/>
          <p:cNvSpPr/>
          <p:nvPr/>
        </p:nvSpPr>
        <p:spPr>
          <a:xfrm>
            <a:off x="473166" y="3994876"/>
            <a:ext cx="4051200" cy="2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750" lIns="32750" spcFirstLastPara="1" rIns="32750" wrap="square" tIns="327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300"/>
              <a:buFont typeface="Verdana"/>
              <a:buNone/>
            </a:pPr>
            <a:r>
              <a:rPr b="0" i="0" lang="en-US" sz="1300" u="none" cap="none" strike="noStrike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Gezakt door 2 onvoldoendes bij kernvakken</a:t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28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12" name="Google Shape;312;p28"/>
          <p:cNvSpPr/>
          <p:nvPr/>
        </p:nvSpPr>
        <p:spPr>
          <a:xfrm>
            <a:off x="6242811" y="4845844"/>
            <a:ext cx="2901300" cy="2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271C"/>
              </a:buClr>
              <a:buSzPts val="18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9"/>
          <p:cNvSpPr txBox="1"/>
          <p:nvPr>
            <p:ph type="ctrTitle"/>
          </p:nvPr>
        </p:nvSpPr>
        <p:spPr>
          <a:xfrm>
            <a:off x="685788" y="699660"/>
            <a:ext cx="7772400" cy="535800"/>
          </a:xfrm>
          <a:prstGeom prst="rect">
            <a:avLst/>
          </a:prstGeom>
          <a:solidFill>
            <a:srgbClr val="99CC00"/>
          </a:solidFill>
          <a:ln>
            <a:noFill/>
          </a:ln>
        </p:spPr>
        <p:txBody>
          <a:bodyPr anchorCtr="0" anchor="ctr" bIns="58925" lIns="58925" spcFirstLastPara="1" rIns="58925" wrap="square" tIns="589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r>
              <a:rPr lang="en-US" sz="2600"/>
              <a:t>Cum laude</a:t>
            </a:r>
            <a:endParaRPr sz="2600"/>
          </a:p>
        </p:txBody>
      </p:sp>
      <p:sp>
        <p:nvSpPr>
          <p:cNvPr id="320" name="Google Shape;320;p29"/>
          <p:cNvSpPr txBox="1"/>
          <p:nvPr>
            <p:ph idx="1" type="subTitle"/>
          </p:nvPr>
        </p:nvSpPr>
        <p:spPr>
          <a:xfrm>
            <a:off x="394115" y="1309673"/>
            <a:ext cx="7772400" cy="28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noAutofit/>
          </a:bodyPr>
          <a:lstStyle/>
          <a:p>
            <a:pPr indent="-279400" lvl="0" marL="2921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Char char="●"/>
            </a:pPr>
            <a:r>
              <a:rPr lang="en-US" sz="2100"/>
              <a:t>Gemiddelde eindcijfers onafgerond een 8,0 of hoger. </a:t>
            </a:r>
            <a:endParaRPr sz="2100"/>
          </a:p>
          <a:p>
            <a:pPr indent="-279400" lvl="0" marL="2921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100"/>
              <a:t>Geen enkel vak een cijfer lager dan:</a:t>
            </a:r>
            <a:endParaRPr sz="2100"/>
          </a:p>
          <a:p>
            <a:pPr indent="-292100" lvl="1" marL="584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sz="2100"/>
              <a:t>een 6 (mavo/havo) </a:t>
            </a:r>
            <a:endParaRPr sz="2100"/>
          </a:p>
          <a:p>
            <a:pPr indent="-292100" lvl="1" marL="584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sz="2100"/>
              <a:t>een 7 (vwo) </a:t>
            </a:r>
            <a:endParaRPr sz="2100"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rPr lang="en-US" sz="2100"/>
              <a:t>De vakken die meetellen in de berekening zijn: gemeenschappelijke vakken; profielvakken; het vak uit het vrije deel met het hoogste eindcijfer; het combinatiecijfer (voor havo/vwo)</a:t>
            </a:r>
            <a:endParaRPr sz="2100"/>
          </a:p>
        </p:txBody>
      </p:sp>
      <p:sp>
        <p:nvSpPr>
          <p:cNvPr id="321" name="Google Shape;321;p29"/>
          <p:cNvSpPr txBox="1"/>
          <p:nvPr/>
        </p:nvSpPr>
        <p:spPr>
          <a:xfrm>
            <a:off x="0" y="4708922"/>
            <a:ext cx="9144000" cy="417900"/>
          </a:xfrm>
          <a:prstGeom prst="rect">
            <a:avLst/>
          </a:prstGeom>
          <a:noFill/>
          <a:ln>
            <a:noFill/>
          </a:ln>
        </p:spPr>
        <p:txBody>
          <a:bodyPr anchorCtr="0" anchor="t" bIns="29450" lIns="58925" spcFirstLastPara="1" rIns="58925" wrap="square" tIns="29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t/>
            </a:r>
            <a:endParaRPr b="0" i="0" sz="2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p29"/>
          <p:cNvSpPr/>
          <p:nvPr/>
        </p:nvSpPr>
        <p:spPr>
          <a:xfrm>
            <a:off x="0" y="4766073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58925" spcFirstLastPara="1" rIns="58925" wrap="square" tIns="29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3" name="Google Shape;323;p29"/>
          <p:cNvSpPr txBox="1"/>
          <p:nvPr/>
        </p:nvSpPr>
        <p:spPr>
          <a:xfrm>
            <a:off x="6408738" y="4845844"/>
            <a:ext cx="2735400" cy="279600"/>
          </a:xfrm>
          <a:prstGeom prst="rect">
            <a:avLst/>
          </a:prstGeom>
          <a:noFill/>
          <a:ln>
            <a:noFill/>
          </a:ln>
        </p:spPr>
        <p:txBody>
          <a:bodyPr anchorCtr="0" anchor="t" bIns="29450" lIns="58925" spcFirstLastPara="1" rIns="58925" wrap="square" tIns="29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4" name="Google Shape;324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 dir="r"/>
  </p:transition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27cc06bdc88_0_0"/>
          <p:cNvSpPr txBox="1"/>
          <p:nvPr>
            <p:ph type="ctrTitle"/>
          </p:nvPr>
        </p:nvSpPr>
        <p:spPr>
          <a:xfrm>
            <a:off x="642938" y="803672"/>
            <a:ext cx="7772400" cy="535800"/>
          </a:xfrm>
          <a:prstGeom prst="rect">
            <a:avLst/>
          </a:prstGeom>
          <a:solidFill>
            <a:srgbClr val="99CC00"/>
          </a:solidFill>
          <a:ln>
            <a:noFill/>
          </a:ln>
        </p:spPr>
        <p:txBody>
          <a:bodyPr anchorCtr="0" anchor="ctr" bIns="58925" lIns="58925" spcFirstLastPara="1" rIns="58925" wrap="square" tIns="589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r>
              <a:rPr lang="en-US" sz="2600"/>
              <a:t>Belangrijke avonden</a:t>
            </a:r>
            <a:endParaRPr sz="2600"/>
          </a:p>
        </p:txBody>
      </p:sp>
      <p:sp>
        <p:nvSpPr>
          <p:cNvPr id="331" name="Google Shape;331;g27cc06bdc88_0_0"/>
          <p:cNvSpPr txBox="1"/>
          <p:nvPr>
            <p:ph idx="1" type="subTitle"/>
          </p:nvPr>
        </p:nvSpPr>
        <p:spPr>
          <a:xfrm>
            <a:off x="313225" y="1565987"/>
            <a:ext cx="8638200" cy="22167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-US" sz="2200">
                <a:solidFill>
                  <a:schemeClr val="dk1"/>
                </a:solidFill>
              </a:rPr>
              <a:t>15</a:t>
            </a:r>
            <a:r>
              <a:rPr lang="en-US" sz="2200">
                <a:solidFill>
                  <a:schemeClr val="dk1"/>
                </a:solidFill>
              </a:rPr>
              <a:t> of 17 okt. 			Coachgesprekken 1 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t/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-US" sz="2200">
                <a:solidFill>
                  <a:schemeClr val="dk1"/>
                </a:solidFill>
              </a:rPr>
              <a:t>28 jan. of 5 febr.	Docentenspreekavond  - DOL 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t/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rPr lang="en-US" sz="2200">
                <a:solidFill>
                  <a:schemeClr val="dk1"/>
                </a:solidFill>
              </a:rPr>
              <a:t>17 of 18 apr.			Coachgesprekken 2</a:t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100"/>
          </a:p>
          <a:p>
            <a:pPr indent="0" lvl="0" marL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100"/>
          </a:p>
          <a:p>
            <a:pPr indent="0" lvl="0" marL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2200">
                <a:solidFill>
                  <a:schemeClr val="dk1"/>
                </a:solidFill>
              </a:rPr>
              <a:t>Voor overige data zie de </a:t>
            </a:r>
            <a:r>
              <a:rPr lang="en-US" sz="2200" u="sng">
                <a:solidFill>
                  <a:schemeClr val="hlink"/>
                </a:solidFill>
                <a:hlinkClick r:id="rId3"/>
              </a:rPr>
              <a:t>agenda</a:t>
            </a:r>
            <a:r>
              <a:rPr lang="en-US" sz="2200">
                <a:solidFill>
                  <a:schemeClr val="dk1"/>
                </a:solidFill>
              </a:rPr>
              <a:t> op de website</a:t>
            </a:r>
            <a:endParaRPr sz="1100"/>
          </a:p>
          <a:p>
            <a:pPr indent="0" lvl="0" marL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100"/>
          </a:p>
          <a:p>
            <a:pPr indent="0" lvl="0" marL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100"/>
          </a:p>
          <a:p>
            <a:pPr indent="0" lvl="0" marL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100"/>
          </a:p>
          <a:p>
            <a:pPr indent="0" lvl="0" marL="0" rtl="0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500"/>
          </a:p>
        </p:txBody>
      </p:sp>
      <p:sp>
        <p:nvSpPr>
          <p:cNvPr id="332" name="Google Shape;332;g27cc06bdc88_0_0"/>
          <p:cNvSpPr txBox="1"/>
          <p:nvPr/>
        </p:nvSpPr>
        <p:spPr>
          <a:xfrm>
            <a:off x="0" y="4708922"/>
            <a:ext cx="9144000" cy="417900"/>
          </a:xfrm>
          <a:prstGeom prst="rect">
            <a:avLst/>
          </a:prstGeom>
          <a:noFill/>
          <a:ln>
            <a:noFill/>
          </a:ln>
        </p:spPr>
        <p:txBody>
          <a:bodyPr anchorCtr="0" anchor="t" bIns="29450" lIns="58925" spcFirstLastPara="1" rIns="58925" wrap="square" tIns="29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t/>
            </a:r>
            <a:endParaRPr b="0" i="0" sz="2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g27cc06bdc88_0_0"/>
          <p:cNvSpPr/>
          <p:nvPr/>
        </p:nvSpPr>
        <p:spPr>
          <a:xfrm>
            <a:off x="0" y="4766073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58925" spcFirstLastPara="1" rIns="58925" wrap="square" tIns="29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4" name="Google Shape;334;g27cc06bdc88_0_0"/>
          <p:cNvSpPr txBox="1"/>
          <p:nvPr/>
        </p:nvSpPr>
        <p:spPr>
          <a:xfrm>
            <a:off x="6408738" y="4845844"/>
            <a:ext cx="2735100" cy="279600"/>
          </a:xfrm>
          <a:prstGeom prst="rect">
            <a:avLst/>
          </a:prstGeom>
          <a:noFill/>
          <a:ln>
            <a:noFill/>
          </a:ln>
        </p:spPr>
        <p:txBody>
          <a:bodyPr anchorCtr="0" anchor="t" bIns="29450" lIns="58925" spcFirstLastPara="1" rIns="58925" wrap="square" tIns="29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5" name="Google Shape;335;g27cc06bdc88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4841" y="157777"/>
            <a:ext cx="2869207" cy="5418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 dir="r"/>
  </p:transition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31"/>
          <p:cNvSpPr/>
          <p:nvPr/>
        </p:nvSpPr>
        <p:spPr>
          <a:xfrm>
            <a:off x="1812732" y="1394587"/>
            <a:ext cx="5568900" cy="25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Verdana"/>
              <a:buNone/>
            </a:pPr>
            <a:r>
              <a:t/>
            </a:r>
            <a:endParaRPr b="0" i="0" sz="47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Verdana"/>
              <a:buNone/>
            </a:pPr>
            <a:r>
              <a:rPr b="0" i="0" lang="en-US" sz="47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Vragen?</a:t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p31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342" name="Google Shape;342;p31"/>
          <p:cNvSpPr/>
          <p:nvPr/>
        </p:nvSpPr>
        <p:spPr>
          <a:xfrm>
            <a:off x="6242811" y="4845844"/>
            <a:ext cx="2901300" cy="2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271C"/>
              </a:buClr>
              <a:buSzPts val="18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3" name="Google Shape;343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305655f2804_0_0"/>
          <p:cNvSpPr txBox="1"/>
          <p:nvPr>
            <p:ph type="title"/>
          </p:nvPr>
        </p:nvSpPr>
        <p:spPr>
          <a:xfrm>
            <a:off x="437092" y="1006080"/>
            <a:ext cx="8418300" cy="326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</a:pPr>
            <a:r>
              <a:rPr b="1" lang="en-US" sz="2900">
                <a:solidFill>
                  <a:schemeClr val="dk1"/>
                </a:solidFill>
              </a:rPr>
              <a:t>Coaches</a:t>
            </a:r>
            <a:endParaRPr b="1" sz="2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</a:pPr>
            <a:r>
              <a:t/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</a:pPr>
            <a:r>
              <a:rPr lang="en-US" sz="2100">
                <a:solidFill>
                  <a:schemeClr val="dk1"/>
                </a:solidFill>
              </a:rPr>
              <a:t>Mevr. Boeijenga (+ Mevr. Testa)	</a:t>
            </a:r>
            <a:r>
              <a:rPr lang="en-US" sz="2100">
                <a:solidFill>
                  <a:schemeClr val="dk1"/>
                </a:solidFill>
                <a:extLst>
                  <a:ext uri="http://customooxmlschemas.google.com/">
                    <go:slidesCustomData xmlns:go="http://customooxmlschemas.google.com/" textRoundtripDataId="2"/>
                  </a:ext>
                </a:extLst>
              </a:rPr>
              <a:t>4M			lokaal</a:t>
            </a:r>
            <a:r>
              <a:rPr lang="en-US" sz="2100">
                <a:solidFill>
                  <a:schemeClr val="dk1"/>
                </a:solidFill>
              </a:rPr>
              <a:t> 006 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</a:pPr>
            <a:r>
              <a:rPr lang="en-US" sz="2100">
                <a:solidFill>
                  <a:schemeClr val="dk1"/>
                </a:solidFill>
              </a:rPr>
              <a:t>Dhr. Santos + Dhr. de Vries		5Ha/b		lokaal 219/220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</a:pPr>
            <a:r>
              <a:rPr lang="en-US" sz="2100">
                <a:solidFill>
                  <a:schemeClr val="dk1"/>
                </a:solidFill>
              </a:rPr>
              <a:t>Mevr. Burger-Kock					5Ha/b		lokaal 219/220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</a:pPr>
            <a:r>
              <a:rPr lang="en-US" sz="2100">
                <a:solidFill>
                  <a:schemeClr val="dk1"/>
                </a:solidFill>
              </a:rPr>
              <a:t>Mevr. Carrilho (+ Mvr. Blonk)		6V			lokaal 126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</a:pPr>
            <a:r>
              <a:t/>
            </a:r>
            <a:endParaRPr b="1" sz="29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</a:pPr>
            <a:r>
              <a:t/>
            </a:r>
            <a:endParaRPr sz="1500"/>
          </a:p>
        </p:txBody>
      </p:sp>
      <p:sp>
        <p:nvSpPr>
          <p:cNvPr id="349" name="Google Shape;349;g305655f2804_0_0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id="350" name="Google Shape;350;g305655f2804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"/>
          <p:cNvSpPr txBox="1"/>
          <p:nvPr>
            <p:ph type="title"/>
          </p:nvPr>
        </p:nvSpPr>
        <p:spPr>
          <a:xfrm>
            <a:off x="409724" y="919542"/>
            <a:ext cx="7358100" cy="37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</a:pPr>
            <a:r>
              <a:rPr b="1" i="0" lang="en-US" sz="29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Programma:</a:t>
            </a:r>
            <a:endParaRPr sz="26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r>
              <a:t/>
            </a:r>
            <a:endParaRPr sz="1900"/>
          </a:p>
          <a:p>
            <a:pPr indent="-266700" lvl="0" marL="292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Verdana"/>
              <a:buChar char="•"/>
            </a:pPr>
            <a:r>
              <a:rPr lang="en-US" sz="2600">
                <a:solidFill>
                  <a:schemeClr val="dk1"/>
                </a:solidFill>
              </a:rPr>
              <a:t>Informatie over het</a:t>
            </a:r>
            <a:br>
              <a:rPr lang="en-US" sz="2600">
                <a:solidFill>
                  <a:schemeClr val="dk1"/>
                </a:solidFill>
              </a:rPr>
            </a:br>
            <a:r>
              <a:rPr lang="en-US" sz="2600">
                <a:solidFill>
                  <a:schemeClr val="dk1"/>
                </a:solidFill>
              </a:rPr>
              <a:t>- Eindexamenjaar</a:t>
            </a:r>
            <a:br>
              <a:rPr lang="en-US" sz="2600">
                <a:solidFill>
                  <a:schemeClr val="dk1"/>
                </a:solidFill>
              </a:rPr>
            </a:br>
            <a:r>
              <a:rPr lang="en-US" sz="2600">
                <a:solidFill>
                  <a:schemeClr val="dk1"/>
                </a:solidFill>
              </a:rPr>
              <a:t>- PTA</a:t>
            </a:r>
            <a:br>
              <a:rPr lang="en-US" sz="2600">
                <a:solidFill>
                  <a:schemeClr val="dk1"/>
                </a:solidFill>
              </a:rPr>
            </a:br>
            <a:r>
              <a:rPr lang="en-US" sz="2600">
                <a:solidFill>
                  <a:schemeClr val="dk1"/>
                </a:solidFill>
              </a:rPr>
              <a:t>- 4M:	LOB/MBO/HAVO</a:t>
            </a:r>
            <a:br>
              <a:rPr lang="en-US" sz="2600">
                <a:solidFill>
                  <a:schemeClr val="dk1"/>
                </a:solidFill>
              </a:rPr>
            </a:br>
            <a:r>
              <a:rPr lang="en-US" sz="2600">
                <a:solidFill>
                  <a:schemeClr val="dk1"/>
                </a:solidFill>
              </a:rPr>
              <a:t>- 5H:	LOB/HBO</a:t>
            </a:r>
            <a:br>
              <a:rPr lang="en-US" sz="2600">
                <a:solidFill>
                  <a:schemeClr val="dk1"/>
                </a:solidFill>
              </a:rPr>
            </a:br>
            <a:r>
              <a:rPr lang="en-US" sz="2600">
                <a:solidFill>
                  <a:schemeClr val="dk1"/>
                </a:solidFill>
              </a:rPr>
              <a:t>- 6V:	LOB/WO (numerus fixus)</a:t>
            </a:r>
            <a:endParaRPr sz="26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r>
              <a:t/>
            </a:r>
            <a:endParaRPr sz="1900"/>
          </a:p>
          <a:p>
            <a:pPr indent="-292100" lvl="0" marL="292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Char char="●"/>
            </a:pPr>
            <a:r>
              <a:rPr lang="en-US" sz="2600"/>
              <a:t>In gesprek met de coach</a:t>
            </a:r>
            <a:br>
              <a:rPr i="0" lang="en-US" sz="2600" u="none" cap="none" strike="noStrike">
                <a:solidFill>
                  <a:srgbClr val="000000"/>
                </a:solidFill>
              </a:rPr>
            </a:br>
            <a:endParaRPr sz="2600"/>
          </a:p>
        </p:txBody>
      </p:sp>
      <p:sp>
        <p:nvSpPr>
          <p:cNvPr id="80" name="Google Shape;80;p4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id="81" name="Google Shape;8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"/>
          <p:cNvSpPr/>
          <p:nvPr/>
        </p:nvSpPr>
        <p:spPr>
          <a:xfrm>
            <a:off x="8470925" y="4774313"/>
            <a:ext cx="673200" cy="369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7" name="Google Shape;87;p5"/>
          <p:cNvSpPr/>
          <p:nvPr/>
        </p:nvSpPr>
        <p:spPr>
          <a:xfrm>
            <a:off x="8521154" y="3938830"/>
            <a:ext cx="622800" cy="493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8" name="Google Shape;88;p5"/>
          <p:cNvSpPr txBox="1"/>
          <p:nvPr>
            <p:ph idx="1" type="body"/>
          </p:nvPr>
        </p:nvSpPr>
        <p:spPr>
          <a:xfrm>
            <a:off x="392314" y="1143162"/>
            <a:ext cx="8229600" cy="302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lang="en-US" sz="2900"/>
              <a:t>Het</a:t>
            </a:r>
            <a:r>
              <a:rPr b="1" i="0" lang="en-US" sz="29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eindexamenjaar</a:t>
            </a:r>
            <a:endParaRPr sz="2900"/>
          </a:p>
          <a:p>
            <a:pPr indent="0" lvl="0" marL="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1" i="0" sz="26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66700" lvl="0" marL="2921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Char char="•"/>
            </a:pP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het examen bestaat uit SE &amp; CE</a:t>
            </a:r>
            <a:endParaRPr/>
          </a:p>
          <a:p>
            <a:pPr indent="-304800" lvl="1" marL="584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Char char="–"/>
            </a:pP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SE = Schoo</a:t>
            </a:r>
            <a:r>
              <a:rPr lang="en-US" sz="2600"/>
              <a:t>le</a:t>
            </a: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xamen</a:t>
            </a:r>
            <a:endParaRPr/>
          </a:p>
          <a:p>
            <a:pPr indent="-304800" lvl="1" marL="584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Char char="–"/>
            </a:pP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CE = Centraal Eindexamen</a:t>
            </a:r>
            <a:endParaRPr/>
          </a:p>
          <a:p>
            <a:pPr indent="0" lvl="0" marL="2921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2600"/>
          </a:p>
          <a:p>
            <a:pPr indent="-266700" lvl="0" marL="2921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Char char="•"/>
            </a:pP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SE 50% + CE 50% = eindcijfer</a:t>
            </a:r>
            <a:endParaRPr/>
          </a:p>
        </p:txBody>
      </p:sp>
      <p:sp>
        <p:nvSpPr>
          <p:cNvPr id="89" name="Google Shape;89;p5"/>
          <p:cNvSpPr/>
          <p:nvPr/>
        </p:nvSpPr>
        <p:spPr>
          <a:xfrm>
            <a:off x="-1" y="4766071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0" name="Google Shape;9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6"/>
          <p:cNvSpPr/>
          <p:nvPr/>
        </p:nvSpPr>
        <p:spPr>
          <a:xfrm>
            <a:off x="-1" y="4783429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6" name="Google Shape;96;p6"/>
          <p:cNvSpPr txBox="1"/>
          <p:nvPr>
            <p:ph type="title"/>
          </p:nvPr>
        </p:nvSpPr>
        <p:spPr>
          <a:xfrm>
            <a:off x="145350" y="699650"/>
            <a:ext cx="9303300" cy="43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</a:pPr>
            <a:r>
              <a:t/>
            </a:r>
            <a:endParaRPr b="1" sz="29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</a:pPr>
            <a:r>
              <a:rPr b="1" i="0" lang="en-US" sz="29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Opbouw eindexamenjaar</a:t>
            </a:r>
            <a:br>
              <a:rPr b="1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b="1" i="0" sz="26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</a:pPr>
            <a:r>
              <a:rPr lang="en-US" sz="2500"/>
              <a:t>2 </a:t>
            </a:r>
            <a:r>
              <a:rPr b="0" i="0" lang="en-US" sz="25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periodes</a:t>
            </a:r>
            <a:br>
              <a:rPr b="0" i="0" lang="en-US" sz="25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-US" sz="2500"/>
              <a:t>2 </a:t>
            </a:r>
            <a:r>
              <a:rPr b="0" i="0" lang="en-US" sz="25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toetsweken</a:t>
            </a:r>
            <a:br>
              <a:rPr b="0" i="0" lang="en-US" sz="25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-US" sz="2500"/>
              <a:t>3 </a:t>
            </a:r>
            <a:r>
              <a:rPr b="0" i="0" lang="en-US" sz="25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herkansingen</a:t>
            </a:r>
            <a:r>
              <a:rPr lang="en-US" sz="2500"/>
              <a:t> </a:t>
            </a:r>
            <a:r>
              <a:rPr lang="en-US" sz="2500"/>
              <a:t>(één uit elke periode, 1 naar keuze)</a:t>
            </a:r>
            <a:br>
              <a:rPr lang="en-US" sz="2500"/>
            </a:br>
            <a:br>
              <a:rPr b="0" i="0" lang="en-US" sz="25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-US" sz="2500"/>
              <a:t>18</a:t>
            </a:r>
            <a:r>
              <a:rPr b="0" i="0" lang="en-US" sz="25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april </a:t>
            </a:r>
            <a:r>
              <a:rPr lang="en-US" sz="2500"/>
              <a:t>‘25: </a:t>
            </a:r>
            <a:r>
              <a:rPr b="0" i="0" lang="en-US" sz="25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vaststellen definitieve SE-cijfers </a:t>
            </a:r>
            <a:endParaRPr b="0" i="0" sz="25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</a:pPr>
            <a:r>
              <a:rPr lang="en-US" sz="2500"/>
              <a:t>9</a:t>
            </a:r>
            <a:r>
              <a:rPr lang="en-US" sz="2500"/>
              <a:t> mei ‘25: </a:t>
            </a:r>
            <a:r>
              <a:rPr b="0" i="0" lang="en-US" sz="25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start CE tijdvak 1</a:t>
            </a:r>
            <a:endParaRPr sz="2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</a:pPr>
            <a:r>
              <a:rPr lang="en-US" sz="2500"/>
              <a:t>Één CE-examen herkansbaar </a:t>
            </a:r>
            <a:endParaRPr sz="2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</a:pPr>
            <a:r>
              <a:rPr lang="en-US" sz="2500"/>
              <a:t>17 juni ‘25: start CE tijdvak 2</a:t>
            </a:r>
            <a:b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</a:br>
            <a:b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sz="2600"/>
          </a:p>
        </p:txBody>
      </p:sp>
      <p:pic>
        <p:nvPicPr>
          <p:cNvPr id="97" name="Google Shape;97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7"/>
          <p:cNvSpPr txBox="1"/>
          <p:nvPr>
            <p:ph idx="1" type="body"/>
          </p:nvPr>
        </p:nvSpPr>
        <p:spPr>
          <a:xfrm>
            <a:off x="397500" y="1139716"/>
            <a:ext cx="8229600" cy="387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lang="en-US" sz="2700"/>
              <a:t>Informatie in het PTA</a:t>
            </a:r>
            <a:endParaRPr b="1" sz="2700"/>
          </a:p>
          <a:p>
            <a:pPr indent="0" lvl="0" marL="0" marR="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2400"/>
              <a:t>Het is een wettelijk document, met daarin:</a:t>
            </a:r>
            <a:endParaRPr sz="2400"/>
          </a:p>
          <a:p>
            <a:pPr indent="-279400" lvl="0" marL="29210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Verdana"/>
              <a:buChar char="•"/>
            </a:pPr>
            <a:r>
              <a:rPr lang="en-US" sz="2400"/>
              <a:t>Regels en afspraken omtrent examens</a:t>
            </a:r>
            <a:endParaRPr sz="2400"/>
          </a:p>
          <a:p>
            <a:pPr indent="-279400" lvl="0" marL="2921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Verdana"/>
              <a:buChar char="•"/>
            </a:pPr>
            <a:r>
              <a:rPr lang="en-US" sz="2400"/>
              <a:t>Overzicht PTA-cijfers</a:t>
            </a:r>
            <a:endParaRPr sz="2400"/>
          </a:p>
          <a:p>
            <a:pPr indent="-279400" lvl="0" marL="2921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Verdana"/>
              <a:buChar char="•"/>
            </a:pPr>
            <a:r>
              <a:rPr lang="en-US" sz="2400"/>
              <a:t>De weging van PTA-cijfers</a:t>
            </a:r>
            <a:endParaRPr sz="2400"/>
          </a:p>
          <a:p>
            <a:pPr indent="-279400" lvl="0" marL="2921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Verdana"/>
              <a:buChar char="•"/>
            </a:pPr>
            <a:r>
              <a:rPr lang="en-US" sz="2400"/>
              <a:t>De deadlines van opdrachten </a:t>
            </a:r>
            <a:br>
              <a:rPr lang="en-US" sz="2400"/>
            </a:br>
            <a:r>
              <a:rPr lang="en-US" sz="2400"/>
              <a:t>(handelingsdelen en PO’s)</a:t>
            </a:r>
            <a:endParaRPr sz="2400"/>
          </a:p>
          <a:p>
            <a:pPr indent="-279400" lvl="0" marL="2921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Verdana"/>
              <a:buChar char="•"/>
            </a:pPr>
            <a:r>
              <a:rPr lang="en-US" sz="2400"/>
              <a:t>Regels m.b.t. herkansen</a:t>
            </a:r>
            <a:endParaRPr sz="2400"/>
          </a:p>
        </p:txBody>
      </p:sp>
      <p:sp>
        <p:nvSpPr>
          <p:cNvPr id="103" name="Google Shape;103;p7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id="104" name="Google Shape;104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8"/>
          <p:cNvSpPr txBox="1"/>
          <p:nvPr>
            <p:ph idx="1" type="body"/>
          </p:nvPr>
        </p:nvSpPr>
        <p:spPr>
          <a:xfrm>
            <a:off x="433100" y="1136853"/>
            <a:ext cx="8229900" cy="37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 sz="2600">
                <a:solidFill>
                  <a:schemeClr val="dk1"/>
                </a:solidFill>
              </a:rPr>
              <a:t>Schriftelijke/ mondelinge schoolexamens:</a:t>
            </a:r>
            <a:endParaRPr sz="2600">
              <a:solidFill>
                <a:schemeClr val="dk1"/>
              </a:solidFill>
            </a:endParaRPr>
          </a:p>
          <a:p>
            <a:pPr indent="-304800" lvl="1" marL="5842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</a:pPr>
            <a:r>
              <a:rPr lang="en-US" sz="2600">
                <a:solidFill>
                  <a:schemeClr val="dk1"/>
                </a:solidFill>
              </a:rPr>
              <a:t>Tellen rechtstreeks mee voor het SE-cijfer</a:t>
            </a:r>
            <a:endParaRPr sz="2600">
              <a:solidFill>
                <a:schemeClr val="dk1"/>
              </a:solidFill>
            </a:endParaRPr>
          </a:p>
          <a:p>
            <a:pPr indent="-304800" lvl="1" marL="584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</a:pPr>
            <a:r>
              <a:rPr lang="en-US" sz="2600">
                <a:solidFill>
                  <a:schemeClr val="dk1"/>
                </a:solidFill>
              </a:rPr>
              <a:t>Weging in PTA zichtbaar</a:t>
            </a:r>
            <a:endParaRPr sz="2600">
              <a:solidFill>
                <a:schemeClr val="dk1"/>
              </a:solidFill>
            </a:endParaRPr>
          </a:p>
          <a:p>
            <a:pPr indent="-304800" lvl="1" marL="584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</a:pPr>
            <a:r>
              <a:rPr lang="en-US" sz="2600">
                <a:solidFill>
                  <a:schemeClr val="dk1"/>
                </a:solidFill>
              </a:rPr>
              <a:t>Herkansbaarheid staat per toets aangegeven</a:t>
            </a:r>
            <a:endParaRPr sz="2600">
              <a:solidFill>
                <a:schemeClr val="dk1"/>
              </a:solidFill>
            </a:endParaRPr>
          </a:p>
          <a:p>
            <a:pPr indent="-304800" lvl="1" marL="584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</a:pPr>
            <a:r>
              <a:rPr lang="en-US" sz="2600">
                <a:solidFill>
                  <a:schemeClr val="dk1"/>
                </a:solidFill>
              </a:rPr>
              <a:t>benodigdheden staan per toets aangegeven</a:t>
            </a:r>
            <a:endParaRPr sz="2600">
              <a:solidFill>
                <a:schemeClr val="dk1"/>
              </a:solidFill>
            </a:endParaRPr>
          </a:p>
          <a:p>
            <a:pPr indent="622300" lvl="0" marL="2159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500"/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None/>
            </a:pPr>
            <a:r>
              <a:t/>
            </a:r>
            <a:endParaRPr/>
          </a:p>
        </p:txBody>
      </p:sp>
      <p:sp>
        <p:nvSpPr>
          <p:cNvPr id="110" name="Google Shape;110;p8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id="111" name="Google Shape;111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58c4c19a0d_1_0"/>
          <p:cNvSpPr txBox="1"/>
          <p:nvPr>
            <p:ph idx="1" type="body"/>
          </p:nvPr>
        </p:nvSpPr>
        <p:spPr>
          <a:xfrm>
            <a:off x="433100" y="1089578"/>
            <a:ext cx="8229600" cy="37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3000"/>
              <a:buNone/>
            </a:pPr>
            <a:r>
              <a:rPr lang="en-US" sz="2600">
                <a:solidFill>
                  <a:schemeClr val="dk1"/>
                </a:solidFill>
              </a:rPr>
              <a:t>Praktische opdrachten (PO):</a:t>
            </a:r>
            <a:endParaRPr sz="2600">
              <a:solidFill>
                <a:schemeClr val="dk1"/>
              </a:solidFill>
            </a:endParaRPr>
          </a:p>
          <a:p>
            <a:pPr indent="-304800" lvl="1" marL="5842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</a:pPr>
            <a:r>
              <a:rPr lang="en-US" sz="2600">
                <a:solidFill>
                  <a:schemeClr val="dk1"/>
                </a:solidFill>
              </a:rPr>
              <a:t>Tellen mee met PTA-cijfer tenzij anders aangegeven</a:t>
            </a:r>
            <a:endParaRPr sz="2600">
              <a:solidFill>
                <a:schemeClr val="dk1"/>
              </a:solidFill>
            </a:endParaRPr>
          </a:p>
          <a:p>
            <a:pPr indent="-304800" lvl="1" marL="584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</a:pPr>
            <a:r>
              <a:rPr lang="en-US" sz="2600">
                <a:solidFill>
                  <a:schemeClr val="dk1"/>
                </a:solidFill>
              </a:rPr>
              <a:t>Weging in PTA zichtbaar</a:t>
            </a:r>
            <a:endParaRPr sz="2600">
              <a:solidFill>
                <a:schemeClr val="dk1"/>
              </a:solidFill>
            </a:endParaRPr>
          </a:p>
          <a:p>
            <a:pPr indent="-304800" lvl="1" marL="584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</a:pPr>
            <a:r>
              <a:rPr lang="en-US" sz="2600">
                <a:solidFill>
                  <a:schemeClr val="dk1"/>
                </a:solidFill>
              </a:rPr>
              <a:t>Niet herkansbaar</a:t>
            </a:r>
            <a:endParaRPr sz="2600">
              <a:solidFill>
                <a:schemeClr val="dk1"/>
              </a:solidFill>
            </a:endParaRPr>
          </a:p>
          <a:p>
            <a:pPr indent="152400" lvl="0" marL="2667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500"/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None/>
            </a:pPr>
            <a:r>
              <a:t/>
            </a:r>
            <a:endParaRPr/>
          </a:p>
        </p:txBody>
      </p:sp>
      <p:sp>
        <p:nvSpPr>
          <p:cNvPr id="117" name="Google Shape;117;g158c4c19a0d_1_0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id="118" name="Google Shape;118;g158c4c19a0d_1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Office-thema">
  <a:themeElements>
    <a:clrScheme name="1_Office-th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